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5" r:id="rId10"/>
    <p:sldId id="257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C6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25432-6113-44AA-977F-08086BE4F29F}" type="datetimeFigureOut">
              <a:rPr lang="it-IT" smtClean="0"/>
              <a:pPr/>
              <a:t>14/01/2016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A1A0-6880-4163-B6B6-7978BF6EF81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25432-6113-44AA-977F-08086BE4F29F}" type="datetimeFigureOut">
              <a:rPr lang="it-IT" smtClean="0"/>
              <a:pPr/>
              <a:t>14/01/2016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A1A0-6880-4163-B6B6-7978BF6EF81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25432-6113-44AA-977F-08086BE4F29F}" type="datetimeFigureOut">
              <a:rPr lang="it-IT" smtClean="0"/>
              <a:pPr/>
              <a:t>14/01/2016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A1A0-6880-4163-B6B6-7978BF6EF81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25432-6113-44AA-977F-08086BE4F29F}" type="datetimeFigureOut">
              <a:rPr lang="it-IT" smtClean="0"/>
              <a:pPr/>
              <a:t>14/01/2016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A1A0-6880-4163-B6B6-7978BF6EF81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25432-6113-44AA-977F-08086BE4F29F}" type="datetimeFigureOut">
              <a:rPr lang="it-IT" smtClean="0"/>
              <a:pPr/>
              <a:t>14/01/2016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A1A0-6880-4163-B6B6-7978BF6EF81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25432-6113-44AA-977F-08086BE4F29F}" type="datetimeFigureOut">
              <a:rPr lang="it-IT" smtClean="0"/>
              <a:pPr/>
              <a:t>14/01/2016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A1A0-6880-4163-B6B6-7978BF6EF81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25432-6113-44AA-977F-08086BE4F29F}" type="datetimeFigureOut">
              <a:rPr lang="it-IT" smtClean="0"/>
              <a:pPr/>
              <a:t>14/01/2016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A1A0-6880-4163-B6B6-7978BF6EF81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25432-6113-44AA-977F-08086BE4F29F}" type="datetimeFigureOut">
              <a:rPr lang="it-IT" smtClean="0"/>
              <a:pPr/>
              <a:t>14/01/2016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A1A0-6880-4163-B6B6-7978BF6EF81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25432-6113-44AA-977F-08086BE4F29F}" type="datetimeFigureOut">
              <a:rPr lang="it-IT" smtClean="0"/>
              <a:pPr/>
              <a:t>14/01/2016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A1A0-6880-4163-B6B6-7978BF6EF81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25432-6113-44AA-977F-08086BE4F29F}" type="datetimeFigureOut">
              <a:rPr lang="it-IT" smtClean="0"/>
              <a:pPr/>
              <a:t>14/01/2016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A1A0-6880-4163-B6B6-7978BF6EF81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25432-6113-44AA-977F-08086BE4F29F}" type="datetimeFigureOut">
              <a:rPr lang="it-IT" smtClean="0"/>
              <a:pPr/>
              <a:t>14/01/2016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A1A0-6880-4163-B6B6-7978BF6EF81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25432-6113-44AA-977F-08086BE4F29F}" type="datetimeFigureOut">
              <a:rPr lang="it-IT" smtClean="0"/>
              <a:pPr/>
              <a:t>14/01/2016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FA1A0-6880-4163-B6B6-7978BF6EF81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11" Type="http://schemas.openxmlformats.org/officeDocument/2006/relationships/image" Target="../media/image20.jpeg"/><Relationship Id="rId5" Type="http://schemas.openxmlformats.org/officeDocument/2006/relationships/image" Target="../media/image14.pn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29.png"/><Relationship Id="rId3" Type="http://schemas.openxmlformats.org/officeDocument/2006/relationships/hyperlink" Target="http://www.scribblemaps.com/" TargetMode="External"/><Relationship Id="rId7" Type="http://schemas.openxmlformats.org/officeDocument/2006/relationships/image" Target="../media/image24.png"/><Relationship Id="rId12" Type="http://schemas.openxmlformats.org/officeDocument/2006/relationships/hyperlink" Target="https://online-voice-recorder.com/it/" TargetMode="Externa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11" Type="http://schemas.openxmlformats.org/officeDocument/2006/relationships/image" Target="../media/image28.png"/><Relationship Id="rId5" Type="http://schemas.openxmlformats.org/officeDocument/2006/relationships/hyperlink" Target="http://www.timetoast.com/" TargetMode="External"/><Relationship Id="rId15" Type="http://schemas.openxmlformats.org/officeDocument/2006/relationships/image" Target="../media/image31.png"/><Relationship Id="rId10" Type="http://schemas.openxmlformats.org/officeDocument/2006/relationships/image" Target="../media/image27.jpeg"/><Relationship Id="rId4" Type="http://schemas.openxmlformats.org/officeDocument/2006/relationships/image" Target="../media/image22.png"/><Relationship Id="rId9" Type="http://schemas.openxmlformats.org/officeDocument/2006/relationships/image" Target="../media/image26.jpeg"/><Relationship Id="rId14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ppedclassroomrepository.it/" TargetMode="External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hyperlink" Target="http://laclasseattiva.altervista.org/chisono.html" TargetMode="External"/><Relationship Id="rId4" Type="http://schemas.openxmlformats.org/officeDocument/2006/relationships/hyperlink" Target="https://docs.google.com/spreadsheets/d/1ECxNfmN8CZ2s8l-4vbwCPZ_zYC8cGsCuztOHR-Xa6pw/edit?usp=sharin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k.polimi.it/" TargetMode="External"/><Relationship Id="rId2" Type="http://schemas.openxmlformats.org/officeDocument/2006/relationships/hyperlink" Target="http://flipnet.it/2586-2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it-IT" sz="4400" b="1" dirty="0" smtClean="0">
                <a:solidFill>
                  <a:schemeClr val="tx2">
                    <a:lumMod val="75000"/>
                  </a:schemeClr>
                </a:solidFill>
              </a:rPr>
              <a:t>PNSD</a:t>
            </a:r>
            <a:r>
              <a:rPr lang="it-IT" sz="4400" dirty="0" smtClean="0"/>
              <a:t> </a:t>
            </a:r>
          </a:p>
          <a:p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astellar" pitchFamily="18" charset="0"/>
              </a:rPr>
              <a:t>P</a:t>
            </a:r>
            <a:r>
              <a:rPr lang="it-IT" b="1" dirty="0" smtClean="0">
                <a:solidFill>
                  <a:srgbClr val="FFC000"/>
                </a:solidFill>
                <a:latin typeface="Castellar" pitchFamily="18" charset="0"/>
              </a:rPr>
              <a:t>iano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astellar" pitchFamily="18" charset="0"/>
              </a:rPr>
              <a:t> </a:t>
            </a:r>
            <a:r>
              <a:rPr lang="it-IT" b="1" dirty="0" smtClean="0">
                <a:solidFill>
                  <a:schemeClr val="tx2"/>
                </a:solidFill>
                <a:latin typeface="Castellar" pitchFamily="18" charset="0"/>
              </a:rPr>
              <a:t>d</a:t>
            </a:r>
            <a:r>
              <a:rPr lang="it-IT" b="1" dirty="0" smtClean="0">
                <a:solidFill>
                  <a:srgbClr val="FFC000"/>
                </a:solidFill>
                <a:latin typeface="Castellar" pitchFamily="18" charset="0"/>
              </a:rPr>
              <a:t>egli </a:t>
            </a:r>
            <a:r>
              <a:rPr lang="it-IT" b="1" dirty="0" smtClean="0">
                <a:solidFill>
                  <a:schemeClr val="tx2"/>
                </a:solidFill>
                <a:latin typeface="Castellar" pitchFamily="18" charset="0"/>
              </a:rPr>
              <a:t>i</a:t>
            </a:r>
            <a:r>
              <a:rPr lang="it-IT" b="1" dirty="0" smtClean="0">
                <a:solidFill>
                  <a:srgbClr val="FFC000"/>
                </a:solidFill>
                <a:latin typeface="Castellar" pitchFamily="18" charset="0"/>
              </a:rPr>
              <a:t>nterventi</a:t>
            </a:r>
          </a:p>
          <a:p>
            <a:r>
              <a:rPr lang="it-IT" sz="2200" b="1" dirty="0" err="1" smtClean="0">
                <a:solidFill>
                  <a:schemeClr val="tx2">
                    <a:lumMod val="75000"/>
                  </a:schemeClr>
                </a:solidFill>
                <a:latin typeface="Castellar" pitchFamily="18" charset="0"/>
              </a:rPr>
              <a:t>a.s.</a:t>
            </a:r>
            <a:r>
              <a:rPr lang="it-IT" sz="2200" b="1" dirty="0" smtClean="0">
                <a:solidFill>
                  <a:schemeClr val="tx2">
                    <a:lumMod val="75000"/>
                  </a:schemeClr>
                </a:solidFill>
                <a:latin typeface="Castellar" pitchFamily="18" charset="0"/>
              </a:rPr>
              <a:t> 2015/2016</a:t>
            </a:r>
            <a:endParaRPr lang="it-IT" sz="2200" b="1" dirty="0">
              <a:solidFill>
                <a:schemeClr val="tx2">
                  <a:lumMod val="75000"/>
                </a:schemeClr>
              </a:solidFill>
              <a:latin typeface="Castellar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38743">
            <a:off x="4643438" y="928670"/>
            <a:ext cx="3214710" cy="200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9956" y="4429132"/>
            <a:ext cx="1584044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4214818"/>
            <a:ext cx="927075" cy="2459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798449">
            <a:off x="1214414" y="714356"/>
            <a:ext cx="215265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it-IT" sz="7200" b="1" dirty="0" smtClean="0">
                <a:solidFill>
                  <a:schemeClr val="tx2"/>
                </a:solidFill>
              </a:rPr>
              <a:t>G</a:t>
            </a:r>
            <a:r>
              <a:rPr lang="it-IT" sz="7200" b="1" dirty="0" smtClean="0">
                <a:solidFill>
                  <a:srgbClr val="FFC000"/>
                </a:solidFill>
              </a:rPr>
              <a:t>razie</a:t>
            </a:r>
            <a:r>
              <a:rPr lang="it-IT" sz="7200" b="1" dirty="0" smtClean="0">
                <a:solidFill>
                  <a:schemeClr val="tx2"/>
                </a:solidFill>
              </a:rPr>
              <a:t>!</a:t>
            </a:r>
            <a:r>
              <a:rPr lang="it-IT" sz="7200" b="1" dirty="0" smtClean="0">
                <a:solidFill>
                  <a:srgbClr val="FFC000"/>
                </a:solidFill>
              </a:rPr>
              <a:t>!</a:t>
            </a:r>
            <a:endParaRPr lang="it-IT" sz="7200" b="1" dirty="0">
              <a:solidFill>
                <a:srgbClr val="FFC000"/>
              </a:solidFill>
            </a:endParaRPr>
          </a:p>
        </p:txBody>
      </p:sp>
      <p:pic>
        <p:nvPicPr>
          <p:cNvPr id="1026" name="Picture 2" descr="12509137_738453499631982_4899690822693841298_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857364"/>
            <a:ext cx="4635500" cy="463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0"/>
            <a:ext cx="1174306" cy="2070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it-IT" dirty="0" smtClean="0">
                <a:solidFill>
                  <a:srgbClr val="FFC000"/>
                </a:solidFill>
                <a:latin typeface="Arial Rounded MT Bold" pitchFamily="34" charset="0"/>
              </a:rPr>
              <a:t>        </a:t>
            </a:r>
            <a:r>
              <a:rPr lang="it-IT" sz="3600" dirty="0" smtClean="0">
                <a:solidFill>
                  <a:schemeClr val="tx2"/>
                </a:solidFill>
                <a:latin typeface="Arial Rounded MT Bold" pitchFamily="34" charset="0"/>
              </a:rPr>
              <a:t>A</a:t>
            </a:r>
            <a:r>
              <a:rPr lang="it-IT" sz="3600" dirty="0" smtClean="0">
                <a:solidFill>
                  <a:srgbClr val="FFC000"/>
                </a:solidFill>
                <a:latin typeface="Arial Rounded MT Bold" pitchFamily="34" charset="0"/>
              </a:rPr>
              <a:t>mbiti </a:t>
            </a:r>
            <a:r>
              <a:rPr lang="it-IT" sz="3600" dirty="0" smtClean="0">
                <a:solidFill>
                  <a:schemeClr val="tx2"/>
                </a:solidFill>
                <a:latin typeface="Arial Rounded MT Bold" pitchFamily="34" charset="0"/>
              </a:rPr>
              <a:t>I</a:t>
            </a:r>
            <a:r>
              <a:rPr lang="it-IT" sz="3600" dirty="0" smtClean="0">
                <a:solidFill>
                  <a:srgbClr val="FFC000"/>
                </a:solidFill>
                <a:latin typeface="Arial Rounded MT Bold" pitchFamily="34" charset="0"/>
              </a:rPr>
              <a:t>nterventi </a:t>
            </a:r>
            <a:r>
              <a:rPr lang="it-IT" sz="3600" dirty="0" smtClean="0">
                <a:solidFill>
                  <a:schemeClr val="tx2"/>
                </a:solidFill>
                <a:latin typeface="Arial Rounded MT Bold" pitchFamily="34" charset="0"/>
              </a:rPr>
              <a:t>A.D</a:t>
            </a:r>
            <a:r>
              <a:rPr lang="it-IT" dirty="0" smtClean="0">
                <a:solidFill>
                  <a:schemeClr val="tx2"/>
                </a:solidFill>
                <a:latin typeface="Arial Rounded MT Bold" pitchFamily="34" charset="0"/>
              </a:rPr>
              <a:t>.</a:t>
            </a:r>
            <a:endParaRPr lang="it-IT" dirty="0">
              <a:solidFill>
                <a:schemeClr val="tx2"/>
              </a:solidFill>
              <a:latin typeface="Arial Rounded MT Bold" pitchFamily="34" charset="0"/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2357422" y="1142984"/>
            <a:ext cx="4000528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2">
                    <a:lumMod val="75000"/>
                  </a:schemeClr>
                </a:solidFill>
              </a:rPr>
              <a:t>POTRA’ SVILUPPARE PROGETTUALITA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’ </a:t>
            </a: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5653898"/>
            <a:ext cx="1212827" cy="1204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7" name="Immagine 6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905000" cy="100965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1" name="Ovale 10"/>
          <p:cNvSpPr/>
          <p:nvPr/>
        </p:nvSpPr>
        <p:spPr>
          <a:xfrm>
            <a:off x="142844" y="1785926"/>
            <a:ext cx="2571768" cy="150019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FORMAZIONE INTERNA</a:t>
            </a:r>
            <a:endParaRPr lang="it-IT" sz="1400" b="1" dirty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12" name="Ovale 11"/>
          <p:cNvSpPr/>
          <p:nvPr/>
        </p:nvSpPr>
        <p:spPr>
          <a:xfrm>
            <a:off x="3000364" y="2071678"/>
            <a:ext cx="2857520" cy="150019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COINVOLGIMENTO DELLA COMUNITA’ SCOLASTICA</a:t>
            </a:r>
            <a:endParaRPr lang="it-IT" sz="1400" b="1" dirty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13" name="Ovale 12"/>
          <p:cNvSpPr/>
          <p:nvPr/>
        </p:nvSpPr>
        <p:spPr>
          <a:xfrm>
            <a:off x="6072198" y="1785926"/>
            <a:ext cx="2786082" cy="150019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CREAZIONE </a:t>
            </a:r>
            <a:r>
              <a:rPr lang="it-IT" sz="1400" b="1" dirty="0" err="1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DI</a:t>
            </a:r>
            <a:r>
              <a:rPr lang="it-IT" sz="1400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 SOLUZIONI INNOVATIVE</a:t>
            </a:r>
            <a:endParaRPr lang="it-IT" sz="1400" b="1" dirty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14" name="Rettangolo arrotondato 13"/>
          <p:cNvSpPr/>
          <p:nvPr/>
        </p:nvSpPr>
        <p:spPr>
          <a:xfrm>
            <a:off x="357158" y="3571876"/>
            <a:ext cx="2214578" cy="2000264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1100" b="1" dirty="0" smtClean="0">
                <a:solidFill>
                  <a:schemeClr val="tx2">
                    <a:lumMod val="75000"/>
                  </a:schemeClr>
                </a:solidFill>
              </a:rPr>
              <a:t>STIMOLO ALLA FORMAZIONE INTERNA ALLA SCUOLA SUI TEMI DEL PNSD, SIA ORGANIZZANDO LABORATORI FORMATIVI (NON ESSERE NECESSARIAMENTE UN FORMATORE) SIA ANIMANDO E COORDINANDO LA PARTECIPAZIONE </a:t>
            </a:r>
            <a:r>
              <a:rPr lang="it-IT" sz="1100" b="1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it-IT" sz="1100" b="1" dirty="0" smtClean="0">
                <a:solidFill>
                  <a:schemeClr val="tx2">
                    <a:lumMod val="75000"/>
                  </a:schemeClr>
                </a:solidFill>
              </a:rPr>
              <a:t> TUTTA LA COMUNITA’ SCOLASTICA ALLE ALTRE ATTIVITA’ FORMATIVE</a:t>
            </a:r>
            <a:r>
              <a:rPr lang="it-IT" sz="1100" b="1" dirty="0" smtClean="0"/>
              <a:t> </a:t>
            </a:r>
            <a:endParaRPr lang="it-IT" sz="1100" b="1" dirty="0"/>
          </a:p>
        </p:txBody>
      </p:sp>
      <p:sp>
        <p:nvSpPr>
          <p:cNvPr id="15" name="Rettangolo arrotondato 14"/>
          <p:cNvSpPr/>
          <p:nvPr/>
        </p:nvSpPr>
        <p:spPr>
          <a:xfrm>
            <a:off x="3286116" y="3857628"/>
            <a:ext cx="2214578" cy="17145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1100" b="1" dirty="0" smtClean="0">
                <a:solidFill>
                  <a:schemeClr val="tx2">
                    <a:lumMod val="75000"/>
                  </a:schemeClr>
                </a:solidFill>
              </a:rPr>
              <a:t>FAVORIRE LA PARTECIPAZIONE E STIMOLARE IL PROTAGONISMO DEGLI STUDENTI NELL’ORGANIZZAZIONE </a:t>
            </a:r>
            <a:r>
              <a:rPr lang="it-IT" sz="1100" b="1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it-IT" sz="1100" b="1" dirty="0" smtClean="0">
                <a:solidFill>
                  <a:schemeClr val="tx2">
                    <a:lumMod val="75000"/>
                  </a:schemeClr>
                </a:solidFill>
              </a:rPr>
              <a:t> WORKSHOP E </a:t>
            </a:r>
            <a:r>
              <a:rPr lang="it-IT" sz="1100" b="1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it-IT" sz="1100" b="1" dirty="0" smtClean="0">
                <a:solidFill>
                  <a:schemeClr val="tx2">
                    <a:lumMod val="75000"/>
                  </a:schemeClr>
                </a:solidFill>
              </a:rPr>
              <a:t> ALTRE ATTIVITA’, ANCHE APRENDO I MOMENTI FORMATIVI ALLE FAMIGLIE E AD ALTRI ATTORI DEL TERRITORIO</a:t>
            </a:r>
            <a:endParaRPr lang="it-IT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Rettangolo arrotondato 15"/>
          <p:cNvSpPr/>
          <p:nvPr/>
        </p:nvSpPr>
        <p:spPr>
          <a:xfrm>
            <a:off x="6357950" y="3357562"/>
            <a:ext cx="2214578" cy="250030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1100" dirty="0" smtClean="0">
                <a:solidFill>
                  <a:schemeClr val="tx2">
                    <a:lumMod val="75000"/>
                  </a:schemeClr>
                </a:solidFill>
              </a:rPr>
              <a:t>INDIVIDUARE SOLUZIONI METODOLOGICHE E TECNOLOGICHE SOSTENIBILI DA DIFFONDERE ALL’INTERNO DEGLI AMBIENTI DELLA SCUOLA (USO </a:t>
            </a:r>
            <a:r>
              <a:rPr lang="it-IT" sz="1100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it-IT" sz="1100" dirty="0" smtClean="0">
                <a:solidFill>
                  <a:schemeClr val="tx2">
                    <a:lumMod val="75000"/>
                  </a:schemeClr>
                </a:solidFill>
              </a:rPr>
              <a:t> PARTICOLARI STRUMENTI PER LA DIDATTICA; PRATICA </a:t>
            </a:r>
            <a:r>
              <a:rPr lang="it-IT" sz="1100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it-IT" sz="1100" dirty="0" smtClean="0">
                <a:solidFill>
                  <a:schemeClr val="tx2">
                    <a:lumMod val="75000"/>
                  </a:schemeClr>
                </a:solidFill>
              </a:rPr>
              <a:t> UNA METODOLOGIA COMUNE; INFORMAZIONI SU INNOVAZIONI ESISTENTI NELLE ALTRE SCUOLA; UN LABORATORIO </a:t>
            </a:r>
            <a:r>
              <a:rPr lang="it-IT" sz="1100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it-IT" sz="1100" dirty="0" smtClean="0">
                <a:solidFill>
                  <a:schemeClr val="tx2">
                    <a:lumMod val="75000"/>
                  </a:schemeClr>
                </a:solidFill>
              </a:rPr>
              <a:t> CODING PER TUTTI GLI STUDENTI)</a:t>
            </a:r>
            <a:endParaRPr lang="it-IT" sz="11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>
                <a:solidFill>
                  <a:schemeClr val="tx2"/>
                </a:solidFill>
              </a:rPr>
              <a:t>      A.S. 2015-2016</a:t>
            </a:r>
            <a:r>
              <a:rPr lang="it-IT" sz="2800" b="1" dirty="0" smtClean="0">
                <a:solidFill>
                  <a:srgbClr val="FFC000"/>
                </a:solidFill>
              </a:rPr>
              <a:t/>
            </a:r>
            <a:br>
              <a:rPr lang="it-IT" sz="2800" b="1" dirty="0" smtClean="0">
                <a:solidFill>
                  <a:srgbClr val="FFC000"/>
                </a:solidFill>
              </a:rPr>
            </a:br>
            <a:r>
              <a:rPr lang="it-IT" sz="2800" b="1" dirty="0" smtClean="0">
                <a:solidFill>
                  <a:srgbClr val="FFC000"/>
                </a:solidFill>
              </a:rPr>
              <a:t>          FASE PRELIMINARE </a:t>
            </a:r>
            <a:r>
              <a:rPr lang="it-IT" sz="2800" b="1" dirty="0" smtClean="0">
                <a:solidFill>
                  <a:schemeClr val="tx2"/>
                </a:solidFill>
              </a:rPr>
              <a:t>PTOF</a:t>
            </a:r>
            <a:r>
              <a:rPr lang="it-IT" sz="2800" b="1" dirty="0" smtClean="0">
                <a:solidFill>
                  <a:srgbClr val="FFC000"/>
                </a:solidFill>
              </a:rPr>
              <a:t> 2016-2019</a:t>
            </a:r>
            <a:endParaRPr lang="it-IT" sz="2800" b="1" dirty="0">
              <a:solidFill>
                <a:srgbClr val="FFC000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357158" y="1071546"/>
            <a:ext cx="2071702" cy="785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FORMAZIONE INTERNA</a:t>
            </a:r>
            <a:endParaRPr lang="it-IT" sz="1400" b="1" dirty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6" name="Ovale 5"/>
          <p:cNvSpPr/>
          <p:nvPr/>
        </p:nvSpPr>
        <p:spPr>
          <a:xfrm>
            <a:off x="3571868" y="1357298"/>
            <a:ext cx="2643206" cy="85725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COINVOLGIMENTO DELLA COMUNITA’ SCOLASTICA</a:t>
            </a:r>
            <a:endParaRPr lang="it-IT" sz="1400" b="1" dirty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7" name="Ovale 6"/>
          <p:cNvSpPr/>
          <p:nvPr/>
        </p:nvSpPr>
        <p:spPr>
          <a:xfrm>
            <a:off x="6572264" y="1428736"/>
            <a:ext cx="2286016" cy="78581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CREAZIONE </a:t>
            </a:r>
            <a:r>
              <a:rPr lang="it-IT" sz="1400" b="1" dirty="0" err="1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DI</a:t>
            </a:r>
            <a:r>
              <a:rPr lang="it-IT" sz="1400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 SOLUZIONI INNOVATIVE</a:t>
            </a:r>
            <a:endParaRPr lang="it-IT" sz="1400" b="1" dirty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5653898"/>
            <a:ext cx="1212827" cy="1204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0" name="Rettangolo arrotondato 9"/>
          <p:cNvSpPr/>
          <p:nvPr/>
        </p:nvSpPr>
        <p:spPr>
          <a:xfrm>
            <a:off x="6572264" y="2285992"/>
            <a:ext cx="2286016" cy="435771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sz="1400" b="1" dirty="0" smtClean="0">
                <a:solidFill>
                  <a:schemeClr val="tx2"/>
                </a:solidFill>
              </a:rPr>
              <a:t>- Revisione e integrazione, della rete </a:t>
            </a:r>
            <a:r>
              <a:rPr lang="it-IT" sz="1400" b="1" dirty="0" err="1" smtClean="0">
                <a:solidFill>
                  <a:schemeClr val="tx2"/>
                </a:solidFill>
              </a:rPr>
              <a:t>wi-fi</a:t>
            </a:r>
            <a:r>
              <a:rPr lang="it-IT" sz="1400" b="1" dirty="0" smtClean="0">
                <a:solidFill>
                  <a:schemeClr val="tx2"/>
                </a:solidFill>
              </a:rPr>
              <a:t> di Istituto mediante la partecipazione a progetti PON.</a:t>
            </a:r>
          </a:p>
          <a:p>
            <a:pPr lvl="0"/>
            <a:r>
              <a:rPr lang="it-IT" sz="1400" b="1" dirty="0" smtClean="0">
                <a:solidFill>
                  <a:schemeClr val="tx2"/>
                </a:solidFill>
              </a:rPr>
              <a:t>- Ricognizione e mappatura delle attrezzature presenti nella scuola.</a:t>
            </a:r>
          </a:p>
          <a:p>
            <a:pPr lvl="0"/>
            <a:r>
              <a:rPr lang="it-IT" sz="1400" b="1" dirty="0" smtClean="0">
                <a:solidFill>
                  <a:schemeClr val="tx2"/>
                </a:solidFill>
              </a:rPr>
              <a:t>- Verifica funzionalità e installazione di software autore open source in tutte le LIM della scuola.</a:t>
            </a:r>
          </a:p>
          <a:p>
            <a:r>
              <a:rPr lang="it-IT" sz="1400" b="1" dirty="0" smtClean="0">
                <a:solidFill>
                  <a:schemeClr val="tx2"/>
                </a:solidFill>
              </a:rPr>
              <a:t>- Regolamentazione dell’uso di tutte le attrezzature della scuola (laboratorio di lingue, laboratorio di scienze, LIM, computer portatili , computer fissi, </a:t>
            </a:r>
            <a:r>
              <a:rPr lang="it-IT" sz="1400" b="1" dirty="0" err="1" smtClean="0">
                <a:solidFill>
                  <a:schemeClr val="tx2"/>
                </a:solidFill>
              </a:rPr>
              <a:t>Ipad</a:t>
            </a:r>
            <a:r>
              <a:rPr lang="it-IT" sz="1400" b="1" dirty="0" smtClean="0">
                <a:solidFill>
                  <a:schemeClr val="tx2"/>
                </a:solidFill>
              </a:rPr>
              <a:t>).</a:t>
            </a:r>
            <a:endParaRPr lang="it-IT" sz="1400" b="1" dirty="0">
              <a:solidFill>
                <a:schemeClr val="tx2"/>
              </a:solidFill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3786182" y="2357430"/>
            <a:ext cx="2357454" cy="300039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sz="1400" b="1" dirty="0" smtClean="0">
                <a:solidFill>
                  <a:schemeClr val="tx2"/>
                </a:solidFill>
              </a:rPr>
              <a:t>- Creazione sul sito istituzionale della scuola di uno spazio dedicato al  PNSD per informare sul piano e sulle iniziative della scuola</a:t>
            </a:r>
          </a:p>
          <a:p>
            <a:r>
              <a:rPr lang="it-IT" sz="1400" b="1" dirty="0" smtClean="0">
                <a:solidFill>
                  <a:schemeClr val="tx2"/>
                </a:solidFill>
              </a:rPr>
              <a:t>- Partecipazione nell’ambito del progetto “Programma il futuro” all’ora di </a:t>
            </a:r>
            <a:r>
              <a:rPr lang="it-IT" sz="1400" b="1" dirty="0" err="1" smtClean="0">
                <a:solidFill>
                  <a:schemeClr val="tx2"/>
                </a:solidFill>
              </a:rPr>
              <a:t>coding</a:t>
            </a:r>
            <a:r>
              <a:rPr lang="it-IT" sz="1400" b="1" dirty="0" smtClean="0">
                <a:solidFill>
                  <a:schemeClr val="tx2"/>
                </a:solidFill>
              </a:rPr>
              <a:t> attraverso la realizzazione di laboratori di </a:t>
            </a:r>
            <a:r>
              <a:rPr lang="it-IT" sz="1400" b="1" dirty="0" err="1" smtClean="0">
                <a:solidFill>
                  <a:schemeClr val="tx2"/>
                </a:solidFill>
              </a:rPr>
              <a:t>coding</a:t>
            </a:r>
            <a:r>
              <a:rPr lang="it-IT" sz="1400" b="1" dirty="0" smtClean="0">
                <a:solidFill>
                  <a:schemeClr val="tx2"/>
                </a:solidFill>
              </a:rPr>
              <a:t> aperti al territorio.</a:t>
            </a:r>
            <a:endParaRPr lang="it-IT" sz="1400" b="1" dirty="0">
              <a:solidFill>
                <a:schemeClr val="tx2"/>
              </a:solidFill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142844" y="1928802"/>
            <a:ext cx="3429024" cy="4786346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sz="1200" b="1" dirty="0" smtClean="0">
                <a:solidFill>
                  <a:schemeClr val="tx2"/>
                </a:solidFill>
              </a:rPr>
              <a:t>- Pubblicizzazione e socializzazione finalità del PNSD con i docenti;</a:t>
            </a:r>
          </a:p>
          <a:p>
            <a:pPr lvl="0"/>
            <a:r>
              <a:rPr lang="it-IT" sz="1200" b="1" dirty="0" smtClean="0">
                <a:solidFill>
                  <a:schemeClr val="tx2"/>
                </a:solidFill>
              </a:rPr>
              <a:t>- Partecipazione alla settimana del PNSD, introduzione al pensiero computazionale e prime attività di </a:t>
            </a:r>
            <a:r>
              <a:rPr lang="it-IT" sz="1200" b="1" dirty="0" err="1" smtClean="0">
                <a:solidFill>
                  <a:schemeClr val="tx2"/>
                </a:solidFill>
              </a:rPr>
              <a:t>coding</a:t>
            </a:r>
            <a:r>
              <a:rPr lang="it-IT" sz="1200" b="1" dirty="0" smtClean="0">
                <a:solidFill>
                  <a:schemeClr val="tx2"/>
                </a:solidFill>
              </a:rPr>
              <a:t>;</a:t>
            </a:r>
          </a:p>
          <a:p>
            <a:pPr lvl="0"/>
            <a:r>
              <a:rPr lang="it-IT" sz="1200" b="1" u="sng" dirty="0" smtClean="0">
                <a:solidFill>
                  <a:schemeClr val="tx2"/>
                </a:solidFill>
              </a:rPr>
              <a:t>- Somministrazione di un questionario informativo/valutativo per la rilevazione delle conoscenze/competenze/tecnologie/aspettative dei docenti;</a:t>
            </a:r>
          </a:p>
          <a:p>
            <a:pPr lvl="0"/>
            <a:r>
              <a:rPr lang="it-IT" sz="1200" b="1" u="sng" dirty="0" smtClean="0">
                <a:solidFill>
                  <a:schemeClr val="tx2"/>
                </a:solidFill>
              </a:rPr>
              <a:t>- Elaborazione degli esiti dell’indagine e considerazioni sulle azioni successive;</a:t>
            </a:r>
          </a:p>
          <a:p>
            <a:pPr lvl="0"/>
            <a:r>
              <a:rPr lang="it-IT" sz="1200" b="1" u="sng" dirty="0" smtClean="0">
                <a:solidFill>
                  <a:schemeClr val="tx2"/>
                </a:solidFill>
              </a:rPr>
              <a:t>- Utilizzo di documenti condivisi su Google Drive per la condivisione  e la diffusione di buone pratiche;</a:t>
            </a:r>
          </a:p>
          <a:p>
            <a:pPr lvl="0"/>
            <a:r>
              <a:rPr lang="it-IT" sz="1200" b="1" u="sng" dirty="0" smtClean="0">
                <a:solidFill>
                  <a:schemeClr val="tx2"/>
                </a:solidFill>
              </a:rPr>
              <a:t>- Azione di segnalazione eventi/opportunità formative in ambito digitale;</a:t>
            </a:r>
          </a:p>
          <a:p>
            <a:pPr lvl="0"/>
            <a:r>
              <a:rPr lang="it-IT" sz="1200" b="1" dirty="0" smtClean="0">
                <a:solidFill>
                  <a:schemeClr val="tx2"/>
                </a:solidFill>
              </a:rPr>
              <a:t>- Produzione di dispense in formato prevalentemente digitale per l’alfabetizzazione al PNSD di Istituto;</a:t>
            </a:r>
          </a:p>
          <a:p>
            <a:pPr lvl="0"/>
            <a:r>
              <a:rPr lang="it-IT" sz="1200" b="1" dirty="0" smtClean="0">
                <a:solidFill>
                  <a:schemeClr val="tx2"/>
                </a:solidFill>
              </a:rPr>
              <a:t>- </a:t>
            </a:r>
            <a:r>
              <a:rPr lang="it-IT" sz="1200" b="1" u="sng" dirty="0" smtClean="0">
                <a:solidFill>
                  <a:schemeClr val="tx2"/>
                </a:solidFill>
              </a:rPr>
              <a:t>Formazione specifica dell’Animatore Digitale</a:t>
            </a:r>
            <a:r>
              <a:rPr lang="it-IT" sz="1200" b="1" dirty="0" smtClean="0">
                <a:solidFill>
                  <a:schemeClr val="tx2"/>
                </a:solidFill>
              </a:rPr>
              <a:t>;</a:t>
            </a:r>
          </a:p>
          <a:p>
            <a:pPr lvl="0"/>
            <a:r>
              <a:rPr lang="it-IT" sz="1200" b="1" dirty="0" smtClean="0">
                <a:solidFill>
                  <a:schemeClr val="tx2"/>
                </a:solidFill>
              </a:rPr>
              <a:t>- </a:t>
            </a:r>
            <a:r>
              <a:rPr lang="it-IT" sz="1200" b="1" u="sng" dirty="0" smtClean="0">
                <a:solidFill>
                  <a:schemeClr val="tx2"/>
                </a:solidFill>
              </a:rPr>
              <a:t>Partecipazione  a comunità di pratiche in rete con altri animatori del territorio</a:t>
            </a:r>
            <a:r>
              <a:rPr lang="it-IT" sz="1200" b="1" dirty="0" smtClean="0">
                <a:solidFill>
                  <a:schemeClr val="tx2"/>
                </a:solidFill>
              </a:rPr>
              <a:t>.</a:t>
            </a:r>
          </a:p>
          <a:p>
            <a:pPr lvl="0"/>
            <a:endParaRPr lang="it-IT" sz="1200" b="1" dirty="0" smtClean="0">
              <a:solidFill>
                <a:schemeClr val="tx2"/>
              </a:solidFill>
            </a:endParaRPr>
          </a:p>
          <a:p>
            <a:pPr lvl="0"/>
            <a:endParaRPr lang="it-IT" sz="1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tx2"/>
                </a:solidFill>
              </a:rPr>
              <a:t>I</a:t>
            </a:r>
            <a:r>
              <a:rPr lang="it-IT" b="1" dirty="0" smtClean="0">
                <a:solidFill>
                  <a:srgbClr val="FFC000"/>
                </a:solidFill>
              </a:rPr>
              <a:t>l </a:t>
            </a:r>
            <a:r>
              <a:rPr lang="it-IT" b="1" dirty="0" smtClean="0">
                <a:solidFill>
                  <a:schemeClr val="tx2"/>
                </a:solidFill>
              </a:rPr>
              <a:t>q</a:t>
            </a:r>
            <a:r>
              <a:rPr lang="it-IT" b="1" dirty="0" smtClean="0">
                <a:solidFill>
                  <a:srgbClr val="FFC000"/>
                </a:solidFill>
              </a:rPr>
              <a:t>uestionario</a:t>
            </a:r>
            <a:endParaRPr lang="it-IT" b="1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lnSpcReduction="10000"/>
          </a:bodyPr>
          <a:lstStyle/>
          <a:p>
            <a:r>
              <a:rPr lang="it-IT" dirty="0" smtClean="0"/>
              <a:t>Creato attraverso </a:t>
            </a:r>
            <a:r>
              <a:rPr lang="it-IT" dirty="0" smtClean="0">
                <a:solidFill>
                  <a:srgbClr val="00B0F0"/>
                </a:solidFill>
                <a:latin typeface="Cooper Black" pitchFamily="18" charset="0"/>
              </a:rPr>
              <a:t>G</a:t>
            </a:r>
            <a:r>
              <a:rPr lang="it-IT" dirty="0" smtClean="0">
                <a:solidFill>
                  <a:srgbClr val="FF0000"/>
                </a:solidFill>
                <a:latin typeface="Cooper Black" pitchFamily="18" charset="0"/>
              </a:rPr>
              <a:t>o</a:t>
            </a:r>
            <a:r>
              <a:rPr lang="it-IT" dirty="0" smtClean="0">
                <a:solidFill>
                  <a:srgbClr val="FFFF00"/>
                </a:solidFill>
                <a:latin typeface="Cooper Black" pitchFamily="18" charset="0"/>
              </a:rPr>
              <a:t>o</a:t>
            </a:r>
            <a:r>
              <a:rPr lang="it-IT" dirty="0" smtClean="0">
                <a:solidFill>
                  <a:srgbClr val="00B0F0"/>
                </a:solidFill>
                <a:latin typeface="Cooper Black" pitchFamily="18" charset="0"/>
              </a:rPr>
              <a:t>g</a:t>
            </a:r>
            <a:r>
              <a:rPr lang="it-IT" dirty="0" smtClean="0">
                <a:solidFill>
                  <a:srgbClr val="00B050"/>
                </a:solidFill>
                <a:latin typeface="Cooper Black" pitchFamily="18" charset="0"/>
              </a:rPr>
              <a:t>l</a:t>
            </a:r>
            <a:r>
              <a:rPr lang="it-IT" dirty="0" smtClean="0">
                <a:solidFill>
                  <a:srgbClr val="FF0000"/>
                </a:solidFill>
                <a:latin typeface="Cooper Black" pitchFamily="18" charset="0"/>
              </a:rPr>
              <a:t>e</a:t>
            </a:r>
            <a:r>
              <a:rPr lang="it-IT" dirty="0" smtClean="0">
                <a:latin typeface="Cooper Black" pitchFamily="18" charset="0"/>
              </a:rPr>
              <a:t> </a:t>
            </a:r>
            <a:r>
              <a:rPr lang="it-IT" dirty="0" smtClean="0">
                <a:solidFill>
                  <a:srgbClr val="00B050"/>
                </a:solidFill>
                <a:latin typeface="Cooper Black" pitchFamily="18" charset="0"/>
              </a:rPr>
              <a:t>Moduli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Modalità di condivisione </a:t>
            </a:r>
            <a:r>
              <a:rPr lang="it-IT" dirty="0" smtClean="0">
                <a:solidFill>
                  <a:srgbClr val="00B0F0"/>
                </a:solidFill>
                <a:latin typeface="Cooper Black" pitchFamily="18" charset="0"/>
              </a:rPr>
              <a:t>G</a:t>
            </a:r>
            <a:r>
              <a:rPr lang="it-IT" dirty="0" smtClean="0">
                <a:solidFill>
                  <a:srgbClr val="FF0000"/>
                </a:solidFill>
                <a:latin typeface="Cooper Black" pitchFamily="18" charset="0"/>
              </a:rPr>
              <a:t>o</a:t>
            </a:r>
            <a:r>
              <a:rPr lang="it-IT" dirty="0" smtClean="0">
                <a:solidFill>
                  <a:srgbClr val="FFFF00"/>
                </a:solidFill>
                <a:latin typeface="Cooper Black" pitchFamily="18" charset="0"/>
              </a:rPr>
              <a:t>o</a:t>
            </a:r>
            <a:r>
              <a:rPr lang="it-IT" dirty="0" smtClean="0">
                <a:solidFill>
                  <a:srgbClr val="00B0F0"/>
                </a:solidFill>
                <a:latin typeface="Cooper Black" pitchFamily="18" charset="0"/>
              </a:rPr>
              <a:t>g</a:t>
            </a:r>
            <a:r>
              <a:rPr lang="it-IT" dirty="0" smtClean="0">
                <a:solidFill>
                  <a:srgbClr val="00B050"/>
                </a:solidFill>
                <a:latin typeface="Cooper Black" pitchFamily="18" charset="0"/>
              </a:rPr>
              <a:t>l</a:t>
            </a:r>
            <a:r>
              <a:rPr lang="it-IT" dirty="0" smtClean="0">
                <a:solidFill>
                  <a:srgbClr val="FF0000"/>
                </a:solidFill>
                <a:latin typeface="Cooper Black" pitchFamily="18" charset="0"/>
              </a:rPr>
              <a:t>e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ooper Black" pitchFamily="18" charset="0"/>
              </a:rPr>
              <a:t>Drive 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Scrivete all’animatore digitale con un account    </a:t>
            </a:r>
            <a:r>
              <a:rPr lang="it-IT" dirty="0" smtClean="0">
                <a:solidFill>
                  <a:srgbClr val="00B0F0"/>
                </a:solidFill>
                <a:latin typeface="Cooper Black" pitchFamily="18" charset="0"/>
              </a:rPr>
              <a:t>@gmail.com </a:t>
            </a:r>
            <a:r>
              <a:rPr lang="it-IT" dirty="0" smtClean="0"/>
              <a:t>:</a:t>
            </a:r>
          </a:p>
          <a:p>
            <a:pPr>
              <a:buNone/>
            </a:pPr>
            <a:r>
              <a:rPr lang="it-IT" dirty="0" smtClean="0"/>
              <a:t>                 </a:t>
            </a:r>
          </a:p>
          <a:p>
            <a:pPr>
              <a:buNone/>
            </a:pPr>
            <a:r>
              <a:rPr lang="it-IT" dirty="0" smtClean="0">
                <a:solidFill>
                  <a:srgbClr val="0070C0"/>
                </a:solidFill>
              </a:rPr>
              <a:t>             </a:t>
            </a:r>
            <a:r>
              <a:rPr lang="it-IT" u="sng" dirty="0" err="1" smtClean="0">
                <a:solidFill>
                  <a:srgbClr val="7030A0"/>
                </a:solidFill>
                <a:latin typeface="Cooper Black" pitchFamily="18" charset="0"/>
              </a:rPr>
              <a:t>antod.v</a:t>
            </a:r>
            <a:r>
              <a:rPr lang="it-IT" u="sng" dirty="0" smtClean="0">
                <a:solidFill>
                  <a:srgbClr val="7030A0"/>
                </a:solidFill>
                <a:latin typeface="Cooper Black" pitchFamily="18" charset="0"/>
              </a:rPr>
              <a:t>.7961@gmail.com</a:t>
            </a:r>
            <a:endParaRPr lang="it-IT" u="sng" dirty="0">
              <a:solidFill>
                <a:srgbClr val="7030A0"/>
              </a:solidFill>
              <a:latin typeface="Cooper Black" pitchFamily="18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29816">
            <a:off x="82198" y="393785"/>
            <a:ext cx="2372205" cy="100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1214422"/>
            <a:ext cx="1214446" cy="90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16859" y="2714620"/>
            <a:ext cx="1141421" cy="759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644">
            <a:off x="7286644" y="4714884"/>
            <a:ext cx="1284265" cy="1366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b="1" dirty="0" smtClean="0">
                <a:solidFill>
                  <a:schemeClr val="tx2"/>
                </a:solidFill>
              </a:rPr>
              <a:t>S</a:t>
            </a:r>
            <a:r>
              <a:rPr lang="it-IT" sz="3600" b="1" dirty="0" smtClean="0">
                <a:solidFill>
                  <a:srgbClr val="FFC000"/>
                </a:solidFill>
              </a:rPr>
              <a:t>egnalazione </a:t>
            </a:r>
            <a:r>
              <a:rPr lang="it-IT" sz="3600" b="1" dirty="0" smtClean="0">
                <a:solidFill>
                  <a:schemeClr val="tx2"/>
                </a:solidFill>
              </a:rPr>
              <a:t>e</a:t>
            </a:r>
            <a:r>
              <a:rPr lang="it-IT" sz="3600" b="1" dirty="0" smtClean="0">
                <a:solidFill>
                  <a:srgbClr val="FFC000"/>
                </a:solidFill>
              </a:rPr>
              <a:t>venti/</a:t>
            </a:r>
            <a:r>
              <a:rPr lang="it-IT" sz="3600" b="1" dirty="0" smtClean="0">
                <a:solidFill>
                  <a:schemeClr val="tx2"/>
                </a:solidFill>
              </a:rPr>
              <a:t>o</a:t>
            </a:r>
            <a:r>
              <a:rPr lang="it-IT" sz="3600" b="1" dirty="0" smtClean="0">
                <a:solidFill>
                  <a:srgbClr val="FFC000"/>
                </a:solidFill>
              </a:rPr>
              <a:t>pportunità </a:t>
            </a:r>
            <a:r>
              <a:rPr lang="it-IT" sz="3600" b="1" dirty="0" smtClean="0">
                <a:solidFill>
                  <a:schemeClr val="tx2"/>
                </a:solidFill>
              </a:rPr>
              <a:t>f</a:t>
            </a:r>
            <a:r>
              <a:rPr lang="it-IT" sz="3600" b="1" dirty="0" smtClean="0">
                <a:solidFill>
                  <a:srgbClr val="FFC000"/>
                </a:solidFill>
              </a:rPr>
              <a:t>ormative</a:t>
            </a:r>
            <a:endParaRPr lang="it-IT" sz="3600" b="1" dirty="0">
              <a:solidFill>
                <a:srgbClr val="FFC000"/>
              </a:solidFill>
            </a:endParaRPr>
          </a:p>
        </p:txBody>
      </p:sp>
      <p:sp>
        <p:nvSpPr>
          <p:cNvPr id="4" name="Rettangolo arrotondato 3"/>
          <p:cNvSpPr/>
          <p:nvPr/>
        </p:nvSpPr>
        <p:spPr>
          <a:xfrm>
            <a:off x="3286116" y="1214422"/>
            <a:ext cx="3500462" cy="85725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PIATTAFORME DIDATTICHE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357158" y="2143116"/>
            <a:ext cx="4857784" cy="142876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600" b="1" dirty="0" smtClean="0">
                <a:solidFill>
                  <a:schemeClr val="tx1"/>
                </a:solidFill>
              </a:rPr>
              <a:t>CREAZIONE </a:t>
            </a:r>
            <a:r>
              <a:rPr lang="it-IT" sz="1600" b="1" dirty="0" err="1" smtClean="0">
                <a:solidFill>
                  <a:schemeClr val="tx1"/>
                </a:solidFill>
              </a:rPr>
              <a:t>DI</a:t>
            </a:r>
            <a:r>
              <a:rPr lang="it-IT" sz="1600" b="1" dirty="0" smtClean="0">
                <a:solidFill>
                  <a:schemeClr val="tx1"/>
                </a:solidFill>
              </a:rPr>
              <a:t> AMBIENTI VIRTUALI </a:t>
            </a:r>
            <a:r>
              <a:rPr lang="it-IT" sz="1600" b="1" dirty="0" err="1" smtClean="0">
                <a:solidFill>
                  <a:schemeClr val="tx1"/>
                </a:solidFill>
              </a:rPr>
              <a:t>DI</a:t>
            </a:r>
            <a:r>
              <a:rPr lang="it-IT" sz="1600" b="1" dirty="0" smtClean="0">
                <a:solidFill>
                  <a:schemeClr val="tx1"/>
                </a:solidFill>
              </a:rPr>
              <a:t> INSEGNAMENTO/APPRENDIMENTO</a:t>
            </a:r>
          </a:p>
          <a:p>
            <a:endParaRPr lang="it-IT" sz="1600" b="1" dirty="0" smtClean="0">
              <a:solidFill>
                <a:schemeClr val="tx1"/>
              </a:solidFill>
            </a:endParaRPr>
          </a:p>
          <a:p>
            <a:r>
              <a:rPr lang="it-IT" sz="1600" b="1" dirty="0" smtClean="0">
                <a:solidFill>
                  <a:schemeClr val="tx1"/>
                </a:solidFill>
              </a:rPr>
              <a:t>CONDIVISIONE RAPIDA </a:t>
            </a:r>
            <a:r>
              <a:rPr lang="it-IT" sz="1600" b="1" dirty="0" err="1" smtClean="0">
                <a:solidFill>
                  <a:schemeClr val="tx1"/>
                </a:solidFill>
              </a:rPr>
              <a:t>DI</a:t>
            </a:r>
            <a:r>
              <a:rPr lang="it-IT" sz="1600" b="1" dirty="0" smtClean="0">
                <a:solidFill>
                  <a:schemeClr val="tx1"/>
                </a:solidFill>
              </a:rPr>
              <a:t> APPUNTI, LEZIONI , VERIFICHE TRA COMPAGNI E TRA ALUNNI E INSEGNANTI</a:t>
            </a:r>
            <a:endParaRPr lang="it-IT" sz="1600" b="1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5" y="3714753"/>
            <a:ext cx="2786082" cy="754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143512"/>
            <a:ext cx="2428892" cy="11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1110100"/>
            <a:ext cx="1928826" cy="979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7554" y="3786190"/>
            <a:ext cx="2643206" cy="79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43702" y="4500570"/>
            <a:ext cx="1714512" cy="901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14612" y="4857760"/>
            <a:ext cx="2000264" cy="1120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57752" y="5214950"/>
            <a:ext cx="1571636" cy="942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6146" name="AutoShape 2" descr="Risultati immagini per SCHOOLOG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57950" y="3571876"/>
            <a:ext cx="2286016" cy="789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15008" y="2214554"/>
            <a:ext cx="2316696" cy="1218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929454" y="5500702"/>
            <a:ext cx="1571636" cy="1198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43174" y="0"/>
            <a:ext cx="6500826" cy="1143000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solidFill>
                  <a:schemeClr val="tx2"/>
                </a:solidFill>
              </a:rPr>
              <a:t>S</a:t>
            </a:r>
            <a:r>
              <a:rPr lang="it-IT" sz="2400" b="1" dirty="0" smtClean="0">
                <a:solidFill>
                  <a:srgbClr val="FFC000"/>
                </a:solidFill>
              </a:rPr>
              <a:t>egnalazione </a:t>
            </a:r>
            <a:r>
              <a:rPr lang="it-IT" sz="2400" b="1" dirty="0" smtClean="0">
                <a:solidFill>
                  <a:schemeClr val="tx2"/>
                </a:solidFill>
              </a:rPr>
              <a:t>e</a:t>
            </a:r>
            <a:r>
              <a:rPr lang="it-IT" sz="2400" b="1" dirty="0" smtClean="0">
                <a:solidFill>
                  <a:srgbClr val="FFC000"/>
                </a:solidFill>
              </a:rPr>
              <a:t>venti/</a:t>
            </a:r>
            <a:r>
              <a:rPr lang="it-IT" sz="2400" b="1" dirty="0" smtClean="0">
                <a:solidFill>
                  <a:schemeClr val="tx2"/>
                </a:solidFill>
              </a:rPr>
              <a:t>o</a:t>
            </a:r>
            <a:r>
              <a:rPr lang="it-IT" sz="2400" b="1" dirty="0" smtClean="0">
                <a:solidFill>
                  <a:srgbClr val="FFC000"/>
                </a:solidFill>
              </a:rPr>
              <a:t>pportunità </a:t>
            </a:r>
            <a:r>
              <a:rPr lang="it-IT" sz="2400" b="1" dirty="0" smtClean="0">
                <a:solidFill>
                  <a:schemeClr val="tx2"/>
                </a:solidFill>
              </a:rPr>
              <a:t>f</a:t>
            </a:r>
            <a:r>
              <a:rPr lang="it-IT" sz="2400" b="1" dirty="0" smtClean="0">
                <a:solidFill>
                  <a:srgbClr val="FFC000"/>
                </a:solidFill>
              </a:rPr>
              <a:t>ormative</a:t>
            </a:r>
            <a:endParaRPr lang="it-IT" sz="2400" dirty="0"/>
          </a:p>
        </p:txBody>
      </p:sp>
      <p:sp>
        <p:nvSpPr>
          <p:cNvPr id="4" name="Rettangolo arrotondato 3"/>
          <p:cNvSpPr/>
          <p:nvPr/>
        </p:nvSpPr>
        <p:spPr>
          <a:xfrm>
            <a:off x="3000364" y="785794"/>
            <a:ext cx="3857652" cy="57150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</a:rPr>
              <a:t>STRUMENTI </a:t>
            </a:r>
            <a:r>
              <a:rPr lang="it-IT" sz="1400" b="1" dirty="0" err="1" smtClean="0">
                <a:solidFill>
                  <a:schemeClr val="tx1"/>
                </a:solidFill>
              </a:rPr>
              <a:t>DI</a:t>
            </a:r>
            <a:r>
              <a:rPr lang="it-IT" sz="1400" b="1" dirty="0" smtClean="0">
                <a:solidFill>
                  <a:schemeClr val="tx1"/>
                </a:solidFill>
              </a:rPr>
              <a:t> SUPPORTO METODOLOGIE DIDATTICHE</a:t>
            </a:r>
            <a:endParaRPr lang="it-IT" sz="1400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214314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6" name="Rettangolo arrotondato 5"/>
          <p:cNvSpPr/>
          <p:nvPr/>
        </p:nvSpPr>
        <p:spPr>
          <a:xfrm>
            <a:off x="285720" y="1500174"/>
            <a:ext cx="3929090" cy="5715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Geografia: </a:t>
            </a:r>
            <a:r>
              <a:rPr lang="it-IT" b="1" dirty="0" smtClean="0">
                <a:solidFill>
                  <a:schemeClr val="tx1"/>
                </a:solidFill>
                <a:hlinkClick r:id="rId3"/>
              </a:rPr>
              <a:t>http://www.scribblemaps.com/</a:t>
            </a:r>
            <a:r>
              <a:rPr lang="it-IT" b="1" dirty="0" smtClean="0">
                <a:solidFill>
                  <a:schemeClr val="tx1"/>
                </a:solidFill>
              </a:rPr>
              <a:t> </a:t>
            </a:r>
            <a:endParaRPr lang="it-IT" b="1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6248" y="1500174"/>
            <a:ext cx="2714644" cy="520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8" name="Rettangolo arrotondato 7"/>
          <p:cNvSpPr/>
          <p:nvPr/>
        </p:nvSpPr>
        <p:spPr>
          <a:xfrm>
            <a:off x="3214678" y="2214554"/>
            <a:ext cx="3857652" cy="4286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Storia, arte, musica: </a:t>
            </a:r>
            <a:r>
              <a:rPr lang="it-IT" b="1" dirty="0" smtClean="0">
                <a:solidFill>
                  <a:schemeClr val="tx1"/>
                </a:solidFill>
                <a:hlinkClick r:id="rId5"/>
              </a:rPr>
              <a:t>http://www.timetoast.com/</a:t>
            </a:r>
            <a:r>
              <a:rPr lang="it-IT" b="1" dirty="0" smtClean="0">
                <a:solidFill>
                  <a:schemeClr val="tx1"/>
                </a:solidFill>
              </a:rPr>
              <a:t> 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9" name="Rettangolo arrotondato 8"/>
          <p:cNvSpPr/>
          <p:nvPr/>
        </p:nvSpPr>
        <p:spPr>
          <a:xfrm>
            <a:off x="142844" y="3214686"/>
            <a:ext cx="4000528" cy="78581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Presentazioni multimediali con: </a:t>
            </a:r>
            <a:r>
              <a:rPr lang="it-IT" b="1" dirty="0" err="1" smtClean="0">
                <a:solidFill>
                  <a:schemeClr val="tx1"/>
                </a:solidFill>
              </a:rPr>
              <a:t>Prezi</a:t>
            </a:r>
            <a:r>
              <a:rPr lang="it-IT" b="1" dirty="0" smtClean="0">
                <a:solidFill>
                  <a:schemeClr val="tx1"/>
                </a:solidFill>
              </a:rPr>
              <a:t>, </a:t>
            </a:r>
            <a:r>
              <a:rPr lang="it-IT" b="1" dirty="0" err="1" smtClean="0">
                <a:solidFill>
                  <a:schemeClr val="tx1"/>
                </a:solidFill>
              </a:rPr>
              <a:t>Blendspace</a:t>
            </a:r>
            <a:r>
              <a:rPr lang="it-IT" b="1" dirty="0" smtClean="0">
                <a:solidFill>
                  <a:schemeClr val="tx1"/>
                </a:solidFill>
              </a:rPr>
              <a:t>, </a:t>
            </a:r>
            <a:r>
              <a:rPr lang="it-IT" b="1" dirty="0" err="1" smtClean="0">
                <a:solidFill>
                  <a:schemeClr val="tx1"/>
                </a:solidFill>
              </a:rPr>
              <a:t>Visme</a:t>
            </a:r>
            <a:r>
              <a:rPr lang="it-IT" b="1" dirty="0" smtClean="0">
                <a:solidFill>
                  <a:schemeClr val="tx1"/>
                </a:solidFill>
              </a:rPr>
              <a:t>, </a:t>
            </a:r>
            <a:r>
              <a:rPr lang="it-IT" b="1" dirty="0" err="1" smtClean="0">
                <a:solidFill>
                  <a:schemeClr val="tx1"/>
                </a:solidFill>
              </a:rPr>
              <a:t>Padlet</a:t>
            </a:r>
            <a:r>
              <a:rPr lang="it-IT" b="1" dirty="0" smtClean="0">
                <a:solidFill>
                  <a:schemeClr val="tx1"/>
                </a:solidFill>
              </a:rPr>
              <a:t>, Rai Scuola</a:t>
            </a:r>
            <a:endParaRPr lang="it-IT" b="1" dirty="0">
              <a:solidFill>
                <a:schemeClr val="tx1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2214554"/>
            <a:ext cx="271464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86248" y="3000372"/>
            <a:ext cx="2214578" cy="503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15140" y="2786058"/>
            <a:ext cx="85725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14810" y="3643314"/>
            <a:ext cx="100013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572264" y="3714752"/>
            <a:ext cx="1571636" cy="1209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357818" y="3643314"/>
            <a:ext cx="114300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21" name="Rettangolo arrotondato 20"/>
          <p:cNvSpPr/>
          <p:nvPr/>
        </p:nvSpPr>
        <p:spPr>
          <a:xfrm>
            <a:off x="4643438" y="5572140"/>
            <a:ext cx="2857520" cy="1071570"/>
          </a:xfrm>
          <a:prstGeom prst="roundRect">
            <a:avLst/>
          </a:prstGeom>
          <a:solidFill>
            <a:srgbClr val="FFDC6D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Strumenti compensativi:</a:t>
            </a:r>
          </a:p>
          <a:p>
            <a:pPr algn="ctr"/>
            <a:r>
              <a:rPr lang="it-IT" dirty="0" smtClean="0">
                <a:hlinkClick r:id="rId12"/>
              </a:rPr>
              <a:t>https://online-voice-recorder.com/it/</a:t>
            </a:r>
            <a:r>
              <a:rPr lang="it-IT" dirty="0" smtClean="0"/>
              <a:t> </a:t>
            </a:r>
          </a:p>
          <a:p>
            <a:pPr algn="ctr"/>
            <a:endParaRPr lang="it-IT" dirty="0"/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72396" y="5357826"/>
            <a:ext cx="1212827" cy="911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14282" y="4857760"/>
            <a:ext cx="142876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20" name="Rettangolo arrotondato 19"/>
          <p:cNvSpPr/>
          <p:nvPr/>
        </p:nvSpPr>
        <p:spPr>
          <a:xfrm>
            <a:off x="1643042" y="4929198"/>
            <a:ext cx="2857520" cy="1357322"/>
          </a:xfrm>
          <a:prstGeom prst="roundRect">
            <a:avLst/>
          </a:prstGeom>
          <a:solidFill>
            <a:schemeClr val="bg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chemeClr val="tx1"/>
                </a:solidFill>
              </a:rPr>
              <a:t>ScribaePub</a:t>
            </a:r>
            <a:r>
              <a:rPr lang="it-IT" b="1" dirty="0" smtClean="0">
                <a:solidFill>
                  <a:schemeClr val="tx1"/>
                </a:solidFill>
              </a:rPr>
              <a:t>: Piattaforma per creare </a:t>
            </a:r>
            <a:r>
              <a:rPr lang="it-IT" b="1" dirty="0" err="1" smtClean="0">
                <a:solidFill>
                  <a:schemeClr val="tx1"/>
                </a:solidFill>
              </a:rPr>
              <a:t>ebook</a:t>
            </a:r>
            <a:r>
              <a:rPr lang="it-IT" b="1" dirty="0" smtClean="0">
                <a:solidFill>
                  <a:schemeClr val="tx1"/>
                </a:solidFill>
              </a:rPr>
              <a:t> online con </a:t>
            </a:r>
            <a:r>
              <a:rPr lang="it-IT" b="1" dirty="0" err="1" smtClean="0">
                <a:solidFill>
                  <a:schemeClr val="tx1"/>
                </a:solidFill>
              </a:rPr>
              <a:t>tablet</a:t>
            </a:r>
            <a:r>
              <a:rPr lang="it-IT" b="1" dirty="0" smtClean="0">
                <a:solidFill>
                  <a:schemeClr val="tx1"/>
                </a:solidFill>
              </a:rPr>
              <a:t> e </a:t>
            </a:r>
            <a:r>
              <a:rPr lang="it-IT" b="1" dirty="0" err="1" smtClean="0">
                <a:solidFill>
                  <a:schemeClr val="tx1"/>
                </a:solidFill>
              </a:rPr>
              <a:t>smartphone</a:t>
            </a:r>
            <a:r>
              <a:rPr lang="it-IT" b="1" dirty="0" smtClean="0">
                <a:solidFill>
                  <a:schemeClr val="tx1"/>
                </a:solidFill>
              </a:rPr>
              <a:t>, interfaccia semplice, gratuito, intuitivo</a:t>
            </a:r>
            <a:endParaRPr lang="it-IT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643834" y="2928934"/>
            <a:ext cx="1357290" cy="53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9" grpId="0" animBg="1"/>
      <p:bldP spid="21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57356" y="357166"/>
            <a:ext cx="6643734" cy="1143000"/>
          </a:xfrm>
        </p:spPr>
        <p:txBody>
          <a:bodyPr>
            <a:normAutofit/>
          </a:bodyPr>
          <a:lstStyle/>
          <a:p>
            <a:r>
              <a:rPr lang="it-IT" sz="2800" b="1" dirty="0" smtClean="0">
                <a:solidFill>
                  <a:schemeClr val="tx2"/>
                </a:solidFill>
              </a:rPr>
              <a:t>S</a:t>
            </a:r>
            <a:r>
              <a:rPr lang="it-IT" sz="2800" b="1" dirty="0" smtClean="0">
                <a:solidFill>
                  <a:srgbClr val="FFC000"/>
                </a:solidFill>
              </a:rPr>
              <a:t>egnalazione </a:t>
            </a:r>
            <a:r>
              <a:rPr lang="it-IT" sz="2800" b="1" dirty="0" smtClean="0">
                <a:solidFill>
                  <a:schemeClr val="tx2"/>
                </a:solidFill>
              </a:rPr>
              <a:t>e</a:t>
            </a:r>
            <a:r>
              <a:rPr lang="it-IT" sz="2800" b="1" dirty="0" smtClean="0">
                <a:solidFill>
                  <a:srgbClr val="FFC000"/>
                </a:solidFill>
              </a:rPr>
              <a:t>venti/</a:t>
            </a:r>
            <a:r>
              <a:rPr lang="it-IT" sz="2800" b="1" dirty="0" smtClean="0">
                <a:solidFill>
                  <a:schemeClr val="tx2"/>
                </a:solidFill>
              </a:rPr>
              <a:t>o</a:t>
            </a:r>
            <a:r>
              <a:rPr lang="it-IT" sz="2800" b="1" dirty="0" smtClean="0">
                <a:solidFill>
                  <a:srgbClr val="FFC000"/>
                </a:solidFill>
              </a:rPr>
              <a:t>pportunità </a:t>
            </a:r>
            <a:r>
              <a:rPr lang="it-IT" sz="2800" b="1" dirty="0" smtClean="0">
                <a:solidFill>
                  <a:schemeClr val="tx2"/>
                </a:solidFill>
              </a:rPr>
              <a:t>f</a:t>
            </a:r>
            <a:r>
              <a:rPr lang="it-IT" sz="2800" b="1" dirty="0" smtClean="0">
                <a:solidFill>
                  <a:srgbClr val="FFC000"/>
                </a:solidFill>
              </a:rPr>
              <a:t>ormative</a:t>
            </a:r>
            <a:endParaRPr lang="it-IT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14290"/>
            <a:ext cx="1427141" cy="1449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ttangolo arrotondato 4"/>
          <p:cNvSpPr/>
          <p:nvPr/>
        </p:nvSpPr>
        <p:spPr>
          <a:xfrm>
            <a:off x="428596" y="1714488"/>
            <a:ext cx="3714776" cy="4857784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b="1" dirty="0" smtClean="0">
                <a:solidFill>
                  <a:schemeClr val="tx1"/>
                </a:solidFill>
                <a:hlinkClick r:id="rId3"/>
              </a:rPr>
              <a:t>http://www.flippedclassroomrepository.it/</a:t>
            </a:r>
            <a:endParaRPr lang="it-IT" b="1" dirty="0" smtClean="0">
              <a:solidFill>
                <a:schemeClr val="tx1"/>
              </a:solidFill>
            </a:endParaRPr>
          </a:p>
          <a:p>
            <a:pPr algn="ctr"/>
            <a:endParaRPr lang="it-IT" b="1" dirty="0" smtClean="0">
              <a:solidFill>
                <a:schemeClr val="tx1"/>
              </a:solidFill>
            </a:endParaRPr>
          </a:p>
          <a:p>
            <a:pPr algn="just"/>
            <a:r>
              <a:rPr lang="it-IT" b="1" dirty="0" smtClean="0">
                <a:solidFill>
                  <a:schemeClr val="tx1"/>
                </a:solidFill>
                <a:hlinkClick r:id="rId4"/>
              </a:rPr>
              <a:t>https://docs.google.com/spreadsheets/d/1ECxNfmN8CZ2s8l-4vbwCPZ_zYC8cGsCuztOHR-Xa6pw/edit?usp=sharing</a:t>
            </a:r>
            <a:r>
              <a:rPr lang="it-IT" b="1" dirty="0" smtClean="0">
                <a:solidFill>
                  <a:schemeClr val="tx1"/>
                </a:solidFill>
              </a:rPr>
              <a:t> : </a:t>
            </a:r>
            <a:r>
              <a:rPr lang="it-IT" sz="1400" b="1" dirty="0" smtClean="0">
                <a:solidFill>
                  <a:schemeClr val="tx1"/>
                </a:solidFill>
              </a:rPr>
              <a:t>foglio Drive condiviso con suggerimenti per l'utilizzo di </a:t>
            </a:r>
            <a:r>
              <a:rPr lang="it-IT" sz="1400" b="1" dirty="0" err="1" smtClean="0">
                <a:solidFill>
                  <a:schemeClr val="tx1"/>
                </a:solidFill>
              </a:rPr>
              <a:t>webware</a:t>
            </a:r>
            <a:r>
              <a:rPr lang="it-IT" sz="1400" b="1" dirty="0" smtClean="0">
                <a:solidFill>
                  <a:schemeClr val="tx1"/>
                </a:solidFill>
              </a:rPr>
              <a:t>, programmi scaricabili e libri utili per la didattica capovolta e non solo.</a:t>
            </a:r>
          </a:p>
          <a:p>
            <a:pPr algn="just"/>
            <a:endParaRPr lang="it-IT" sz="1400" b="1" dirty="0" smtClean="0">
              <a:solidFill>
                <a:schemeClr val="tx1"/>
              </a:solidFill>
            </a:endParaRPr>
          </a:p>
          <a:p>
            <a:pPr algn="just"/>
            <a:r>
              <a:rPr lang="it-IT" sz="1400" b="1" dirty="0" smtClean="0">
                <a:solidFill>
                  <a:schemeClr val="tx1"/>
                </a:solidFill>
              </a:rPr>
              <a:t>Sito </a:t>
            </a:r>
            <a:r>
              <a:rPr lang="it-IT" sz="1400" b="1" dirty="0" smtClean="0">
                <a:solidFill>
                  <a:schemeClr val="tx1"/>
                </a:solidFill>
              </a:rPr>
              <a:t>web </a:t>
            </a:r>
            <a:r>
              <a:rPr lang="it-IT" sz="1400" b="1" dirty="0" smtClean="0">
                <a:solidFill>
                  <a:schemeClr val="tx1"/>
                </a:solidFill>
                <a:hlinkClick r:id="rId5"/>
              </a:rPr>
              <a:t>http://</a:t>
            </a:r>
            <a:r>
              <a:rPr lang="it-IT" sz="1400" b="1" dirty="0" smtClean="0">
                <a:solidFill>
                  <a:schemeClr val="tx1"/>
                </a:solidFill>
                <a:hlinkClick r:id="rId5"/>
              </a:rPr>
              <a:t>laclasseattiva.altervista.org/chisono.html</a:t>
            </a:r>
            <a:r>
              <a:rPr lang="it-IT" sz="1400" b="1" dirty="0" smtClean="0">
                <a:solidFill>
                  <a:schemeClr val="tx1"/>
                </a:solidFill>
              </a:rPr>
              <a:t> e Canale </a:t>
            </a:r>
            <a:r>
              <a:rPr lang="it-IT" sz="1400" b="1" dirty="0" err="1" smtClean="0">
                <a:solidFill>
                  <a:schemeClr val="tx1"/>
                </a:solidFill>
              </a:rPr>
              <a:t>Youtube</a:t>
            </a:r>
            <a:r>
              <a:rPr lang="it-IT" sz="1400" b="1" dirty="0" smtClean="0">
                <a:solidFill>
                  <a:schemeClr val="tx1"/>
                </a:solidFill>
              </a:rPr>
              <a:t> di </a:t>
            </a:r>
            <a:r>
              <a:rPr lang="it-IT" sz="1600" b="1" dirty="0" smtClean="0">
                <a:solidFill>
                  <a:schemeClr val="tx1"/>
                </a:solidFill>
              </a:rPr>
              <a:t>Chiara </a:t>
            </a:r>
            <a:r>
              <a:rPr lang="it-IT" sz="1600" b="1" dirty="0" err="1" smtClean="0">
                <a:solidFill>
                  <a:schemeClr val="tx1"/>
                </a:solidFill>
              </a:rPr>
              <a:t>Spalatro</a:t>
            </a:r>
            <a:r>
              <a:rPr lang="it-IT" sz="1400" b="1" dirty="0" smtClean="0">
                <a:solidFill>
                  <a:schemeClr val="tx1"/>
                </a:solidFill>
              </a:rPr>
              <a:t>, esperta in </a:t>
            </a:r>
            <a:r>
              <a:rPr lang="it-IT" sz="1400" b="1" dirty="0" err="1" smtClean="0">
                <a:solidFill>
                  <a:schemeClr val="tx1"/>
                </a:solidFill>
              </a:rPr>
              <a:t>Flipped</a:t>
            </a:r>
            <a:r>
              <a:rPr lang="it-IT" sz="1400" b="1" dirty="0" smtClean="0">
                <a:solidFill>
                  <a:schemeClr val="tx1"/>
                </a:solidFill>
              </a:rPr>
              <a:t> </a:t>
            </a:r>
            <a:r>
              <a:rPr lang="it-IT" sz="1400" b="1" dirty="0" err="1" smtClean="0">
                <a:solidFill>
                  <a:schemeClr val="tx1"/>
                </a:solidFill>
              </a:rPr>
              <a:t>Classroom</a:t>
            </a:r>
            <a:r>
              <a:rPr lang="it-IT" sz="1400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it-IT" sz="1400" b="1" dirty="0" smtClean="0">
              <a:solidFill>
                <a:schemeClr val="tx1"/>
              </a:solidFill>
            </a:endParaRPr>
          </a:p>
          <a:p>
            <a:pPr algn="ctr"/>
            <a:r>
              <a:rPr lang="it-IT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4000496" y="1285860"/>
            <a:ext cx="3286148" cy="571504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FLIPPED CLASS</a:t>
            </a:r>
            <a:endParaRPr lang="it-IT" b="1" dirty="0">
              <a:solidFill>
                <a:schemeClr val="tx1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9124" y="3071810"/>
            <a:ext cx="4498975" cy="1405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115196" cy="868346"/>
          </a:xfrm>
        </p:spPr>
        <p:txBody>
          <a:bodyPr>
            <a:normAutofit fontScale="90000"/>
          </a:bodyPr>
          <a:lstStyle/>
          <a:p>
            <a:r>
              <a:rPr lang="it-IT" sz="2800" b="1" dirty="0" smtClean="0">
                <a:solidFill>
                  <a:schemeClr val="tx2"/>
                </a:solidFill>
              </a:rPr>
              <a:t>       S</a:t>
            </a:r>
            <a:r>
              <a:rPr lang="it-IT" sz="2800" b="1" dirty="0" smtClean="0">
                <a:solidFill>
                  <a:srgbClr val="FFC000"/>
                </a:solidFill>
              </a:rPr>
              <a:t>egnalazione </a:t>
            </a:r>
            <a:r>
              <a:rPr lang="it-IT" sz="2800" b="1" dirty="0" smtClean="0">
                <a:solidFill>
                  <a:schemeClr val="tx2"/>
                </a:solidFill>
              </a:rPr>
              <a:t>e</a:t>
            </a:r>
            <a:r>
              <a:rPr lang="it-IT" sz="2800" b="1" dirty="0" smtClean="0">
                <a:solidFill>
                  <a:srgbClr val="FFC000"/>
                </a:solidFill>
              </a:rPr>
              <a:t>venti/</a:t>
            </a:r>
            <a:r>
              <a:rPr lang="it-IT" sz="2800" b="1" dirty="0" smtClean="0">
                <a:solidFill>
                  <a:schemeClr val="tx2"/>
                </a:solidFill>
              </a:rPr>
              <a:t>o</a:t>
            </a:r>
            <a:r>
              <a:rPr lang="it-IT" sz="2800" b="1" dirty="0" smtClean="0">
                <a:solidFill>
                  <a:srgbClr val="FFC000"/>
                </a:solidFill>
              </a:rPr>
              <a:t>pportunità </a:t>
            </a:r>
            <a:r>
              <a:rPr lang="it-IT" sz="2800" b="1" dirty="0" smtClean="0">
                <a:solidFill>
                  <a:schemeClr val="tx2"/>
                </a:solidFill>
              </a:rPr>
              <a:t>f</a:t>
            </a:r>
            <a:r>
              <a:rPr lang="it-IT" sz="2800" b="1" dirty="0" smtClean="0">
                <a:solidFill>
                  <a:srgbClr val="FFC000"/>
                </a:solidFill>
              </a:rPr>
              <a:t>ormative</a:t>
            </a:r>
            <a:endParaRPr lang="it-IT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44464"/>
            <a:ext cx="1855769" cy="1390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5" name="Rettangolo arrotondato 4"/>
          <p:cNvSpPr/>
          <p:nvPr/>
        </p:nvSpPr>
        <p:spPr>
          <a:xfrm>
            <a:off x="3000364" y="1285860"/>
            <a:ext cx="2857520" cy="57150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SOCIAL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642910" y="2285992"/>
            <a:ext cx="3071834" cy="7143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Animatori Digitali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642910" y="3286124"/>
            <a:ext cx="3143272" cy="78581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La classe capovolta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5000628" y="2285992"/>
            <a:ext cx="3214710" cy="714380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Formazione professionale Insegnanti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9" name="Rettangolo arrotondato 8"/>
          <p:cNvSpPr/>
          <p:nvPr/>
        </p:nvSpPr>
        <p:spPr>
          <a:xfrm>
            <a:off x="5072066" y="3286124"/>
            <a:ext cx="3286148" cy="785818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chemeClr val="tx1"/>
                </a:solidFill>
              </a:rPr>
              <a:t>Coding</a:t>
            </a:r>
            <a:r>
              <a:rPr lang="it-IT" b="1" dirty="0" smtClean="0">
                <a:solidFill>
                  <a:schemeClr val="tx1"/>
                </a:solidFill>
              </a:rPr>
              <a:t> e pensiero computazionale</a:t>
            </a:r>
            <a:endParaRPr lang="it-IT" b="1" dirty="0">
              <a:solidFill>
                <a:schemeClr val="tx1"/>
              </a:solidFill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5143512"/>
            <a:ext cx="1998645" cy="1510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0" name="Rettangolo arrotondato 9"/>
          <p:cNvSpPr/>
          <p:nvPr/>
        </p:nvSpPr>
        <p:spPr>
          <a:xfrm>
            <a:off x="3000364" y="4286256"/>
            <a:ext cx="3000396" cy="642942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Didattica Facile</a:t>
            </a:r>
            <a:endParaRPr lang="it-IT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71604" y="285728"/>
            <a:ext cx="7329510" cy="796908"/>
          </a:xfrm>
        </p:spPr>
        <p:txBody>
          <a:bodyPr>
            <a:normAutofit fontScale="90000"/>
          </a:bodyPr>
          <a:lstStyle/>
          <a:p>
            <a:r>
              <a:rPr lang="it-IT" sz="2800" b="1" dirty="0" smtClean="0">
                <a:solidFill>
                  <a:schemeClr val="tx2"/>
                </a:solidFill>
              </a:rPr>
              <a:t>          S</a:t>
            </a:r>
            <a:r>
              <a:rPr lang="it-IT" sz="2800" b="1" dirty="0" smtClean="0">
                <a:solidFill>
                  <a:srgbClr val="FFC000"/>
                </a:solidFill>
              </a:rPr>
              <a:t>egnalazione </a:t>
            </a:r>
            <a:r>
              <a:rPr lang="it-IT" sz="2800" b="1" dirty="0" smtClean="0">
                <a:solidFill>
                  <a:schemeClr val="tx2"/>
                </a:solidFill>
              </a:rPr>
              <a:t>e</a:t>
            </a:r>
            <a:r>
              <a:rPr lang="it-IT" sz="2800" b="1" dirty="0" smtClean="0">
                <a:solidFill>
                  <a:srgbClr val="FFC000"/>
                </a:solidFill>
              </a:rPr>
              <a:t>venti/</a:t>
            </a:r>
            <a:r>
              <a:rPr lang="it-IT" sz="2800" b="1" dirty="0" smtClean="0">
                <a:solidFill>
                  <a:schemeClr val="tx2"/>
                </a:solidFill>
              </a:rPr>
              <a:t>o</a:t>
            </a:r>
            <a:r>
              <a:rPr lang="it-IT" sz="2800" b="1" dirty="0" smtClean="0">
                <a:solidFill>
                  <a:srgbClr val="FFC000"/>
                </a:solidFill>
              </a:rPr>
              <a:t>pportunità </a:t>
            </a:r>
            <a:r>
              <a:rPr lang="it-IT" sz="2800" b="1" dirty="0" smtClean="0">
                <a:solidFill>
                  <a:schemeClr val="tx2"/>
                </a:solidFill>
              </a:rPr>
              <a:t>f</a:t>
            </a:r>
            <a:r>
              <a:rPr lang="it-IT" sz="2800" b="1" dirty="0" smtClean="0">
                <a:solidFill>
                  <a:srgbClr val="FFC000"/>
                </a:solidFill>
              </a:rPr>
              <a:t>ormative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>
                <a:hlinkClick r:id="rId2"/>
              </a:rPr>
              <a:t>http://flipnet.it/2586-2/</a:t>
            </a:r>
            <a:r>
              <a:rPr lang="it-IT" dirty="0" smtClean="0"/>
              <a:t> </a:t>
            </a:r>
            <a:r>
              <a:rPr lang="it-IT" b="1" dirty="0" smtClean="0"/>
              <a:t>Convegno Nazionale</a:t>
            </a:r>
            <a:r>
              <a:rPr lang="it-IT" dirty="0" smtClean="0"/>
              <a:t>: “</a:t>
            </a:r>
            <a:r>
              <a:rPr lang="it-IT" i="1" dirty="0" smtClean="0"/>
              <a:t>Lo sguardo capovolto</a:t>
            </a:r>
            <a:r>
              <a:rPr lang="it-IT" dirty="0" smtClean="0"/>
              <a:t>” – 19 febbraio 2016, </a:t>
            </a:r>
            <a:r>
              <a:rPr lang="it-IT" dirty="0" smtClean="0"/>
              <a:t>Roma; </a:t>
            </a:r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smtClean="0"/>
              <a:t>   </a:t>
            </a:r>
            <a:r>
              <a:rPr lang="it-IT" dirty="0" smtClean="0"/>
              <a:t>videoconferenza “</a:t>
            </a:r>
            <a:r>
              <a:rPr lang="it-IT" i="1" dirty="0" smtClean="0"/>
              <a:t>La </a:t>
            </a:r>
            <a:r>
              <a:rPr lang="it-IT" i="1" dirty="0" err="1" smtClean="0"/>
              <a:t>Twictée</a:t>
            </a:r>
            <a:r>
              <a:rPr lang="it-IT" dirty="0" smtClean="0"/>
              <a:t>”, 22 gennaio, ore 18:00 </a:t>
            </a:r>
            <a:endParaRPr lang="it-IT" dirty="0" smtClean="0"/>
          </a:p>
          <a:p>
            <a:r>
              <a:rPr lang="it-IT" b="1" dirty="0" smtClean="0"/>
              <a:t>INDIRE</a:t>
            </a:r>
          </a:p>
          <a:p>
            <a:r>
              <a:rPr lang="it-IT" b="1" dirty="0" smtClean="0"/>
              <a:t>EPICT </a:t>
            </a:r>
          </a:p>
          <a:p>
            <a:r>
              <a:rPr lang="it-IT" b="1" dirty="0" err="1" smtClean="0"/>
              <a:t>European</a:t>
            </a:r>
            <a:r>
              <a:rPr lang="it-IT" b="1" dirty="0" smtClean="0"/>
              <a:t> </a:t>
            </a:r>
            <a:r>
              <a:rPr lang="it-IT" b="1" dirty="0" err="1" smtClean="0"/>
              <a:t>Schoolnet</a:t>
            </a:r>
            <a:r>
              <a:rPr lang="it-IT" b="1" dirty="0" smtClean="0"/>
              <a:t> </a:t>
            </a:r>
            <a:r>
              <a:rPr lang="it-IT" b="1" dirty="0" err="1" smtClean="0"/>
              <a:t>Academy</a:t>
            </a:r>
            <a:r>
              <a:rPr lang="it-IT" b="1" dirty="0" smtClean="0"/>
              <a:t> </a:t>
            </a:r>
            <a:r>
              <a:rPr lang="it-IT" dirty="0" smtClean="0"/>
              <a:t>– Corsi online gratuiti</a:t>
            </a:r>
          </a:p>
          <a:p>
            <a:r>
              <a:rPr lang="it-IT" dirty="0" smtClean="0">
                <a:hlinkClick r:id="rId3"/>
              </a:rPr>
              <a:t>www.pok.polimi.it</a:t>
            </a:r>
            <a:r>
              <a:rPr lang="it-IT" dirty="0" smtClean="0"/>
              <a:t> – </a:t>
            </a:r>
            <a:r>
              <a:rPr lang="it-IT" b="1" dirty="0" err="1" smtClean="0"/>
              <a:t>MOOCs</a:t>
            </a:r>
            <a:r>
              <a:rPr lang="it-IT" dirty="0" smtClean="0"/>
              <a:t> online gratuiti </a:t>
            </a:r>
            <a:endParaRPr lang="it-I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376" y="214290"/>
            <a:ext cx="230307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5" name="Rettangolo arrotondato 4"/>
          <p:cNvSpPr/>
          <p:nvPr/>
        </p:nvSpPr>
        <p:spPr>
          <a:xfrm>
            <a:off x="3428992" y="1000108"/>
            <a:ext cx="3500462" cy="500066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FORMAZIONE</a:t>
            </a:r>
            <a:endParaRPr lang="it-IT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627</Words>
  <Application>Microsoft Office PowerPoint</Application>
  <PresentationFormat>Presentazione su schermo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Diapositiva 1</vt:lpstr>
      <vt:lpstr>        Ambiti Interventi A.D.</vt:lpstr>
      <vt:lpstr>      A.S. 2015-2016           FASE PRELIMINARE PTOF 2016-2019</vt:lpstr>
      <vt:lpstr>Il questionario</vt:lpstr>
      <vt:lpstr>Segnalazione eventi/opportunità formative</vt:lpstr>
      <vt:lpstr>Segnalazione eventi/opportunità formative</vt:lpstr>
      <vt:lpstr>Segnalazione eventi/opportunità formative</vt:lpstr>
      <vt:lpstr>       Segnalazione eventi/opportunità formative</vt:lpstr>
      <vt:lpstr>          Segnalazione eventi/opportunità formative</vt:lpstr>
      <vt:lpstr>Grazie!!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.</dc:creator>
  <cp:lastModifiedBy>.</cp:lastModifiedBy>
  <cp:revision>56</cp:revision>
  <dcterms:created xsi:type="dcterms:W3CDTF">2016-01-10T11:54:19Z</dcterms:created>
  <dcterms:modified xsi:type="dcterms:W3CDTF">2016-01-14T09:12:45Z</dcterms:modified>
</cp:coreProperties>
</file>