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83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85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9E2AD-AEE2-418B-8111-F077F49EF187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56F5-2154-44F1-8619-8CDD36C4B6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A416A-0EE8-4FD8-93A9-C2AC904EF89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B056-8C0B-48D0-90CF-9BA9A1099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hyperlink" Target="https://www.youtube.com/watch?v=QwcBepqa1C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ns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0545"/>
            <a:ext cx="9144522" cy="6868545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6557954" cy="111283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C000"/>
                </a:solidFill>
                <a:latin typeface="Berlin Sans FB Demi" pitchFamily="34" charset="0"/>
              </a:rPr>
              <a:t>Istituto Comprensivo </a:t>
            </a:r>
            <a:br>
              <a:rPr lang="it-IT" sz="3200" b="1" dirty="0" smtClean="0">
                <a:solidFill>
                  <a:srgbClr val="FFC000"/>
                </a:solidFill>
                <a:latin typeface="Berlin Sans FB Demi" pitchFamily="34" charset="0"/>
              </a:rPr>
            </a:br>
            <a:r>
              <a:rPr lang="it-IT" sz="3200" b="1" dirty="0" smtClean="0">
                <a:solidFill>
                  <a:srgbClr val="FFC000"/>
                </a:solidFill>
                <a:latin typeface="Berlin Sans FB Demi" pitchFamily="34" charset="0"/>
              </a:rPr>
              <a:t>“</a:t>
            </a:r>
            <a:r>
              <a:rPr lang="it-IT" sz="3200" b="1" dirty="0" err="1" smtClean="0">
                <a:solidFill>
                  <a:srgbClr val="FFC000"/>
                </a:solidFill>
                <a:latin typeface="Berlin Sans FB Demi" pitchFamily="34" charset="0"/>
              </a:rPr>
              <a:t>Manicone</a:t>
            </a:r>
            <a:r>
              <a:rPr lang="it-IT" sz="3200" b="1" dirty="0" smtClean="0">
                <a:solidFill>
                  <a:srgbClr val="FFC000"/>
                </a:solidFill>
                <a:latin typeface="Berlin Sans FB Demi" pitchFamily="34" charset="0"/>
              </a:rPr>
              <a:t> – Fiorentino”</a:t>
            </a:r>
            <a:endParaRPr lang="it-IT" sz="3200" b="1" dirty="0">
              <a:solidFill>
                <a:srgbClr val="FFC000"/>
              </a:solidFill>
              <a:latin typeface="Berlin Sans FB Dem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500306"/>
            <a:ext cx="7786742" cy="1752600"/>
          </a:xfr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it-IT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iano </a:t>
            </a:r>
            <a:r>
              <a:rPr lang="it-IT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N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azionale </a:t>
            </a:r>
            <a:r>
              <a:rPr lang="it-IT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S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cuola </a:t>
            </a:r>
            <a:r>
              <a:rPr lang="it-IT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igitale</a:t>
            </a:r>
          </a:p>
          <a:p>
            <a:r>
              <a:rPr lang="it-IT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PNSD</a:t>
            </a:r>
            <a:endParaRPr lang="it-IT" sz="40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5" name="Immagine 4" descr="pns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1928826" cy="1687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   I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4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ilastri (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3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4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Segnaposto contenuto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71636" cy="83296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Rettangolo arrotondato 4"/>
          <p:cNvSpPr/>
          <p:nvPr/>
        </p:nvSpPr>
        <p:spPr>
          <a:xfrm>
            <a:off x="142844" y="3214686"/>
            <a:ext cx="3071834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ACCOMPAGNAMENTO</a:t>
            </a:r>
            <a:endParaRPr lang="it-IT" dirty="0">
              <a:latin typeface="Arial Rounded MT Bold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714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3116"/>
            <a:ext cx="2503085" cy="121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" name="Rettangolo 13"/>
          <p:cNvSpPr/>
          <p:nvPr/>
        </p:nvSpPr>
        <p:spPr>
          <a:xfrm>
            <a:off x="4357686" y="1214422"/>
            <a:ext cx="3429024" cy="1000132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Innovare le forme di accompagnamento </a:t>
            </a:r>
            <a:r>
              <a:rPr lang="it-IT" dirty="0">
                <a:latin typeface="Arial Rounded MT Bold" pitchFamily="34" charset="0"/>
              </a:rPr>
              <a:t>a</a:t>
            </a:r>
            <a:r>
              <a:rPr lang="it-IT" dirty="0" smtClean="0">
                <a:latin typeface="Arial Rounded MT Bold" pitchFamily="34" charset="0"/>
              </a:rPr>
              <a:t>lle scuole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429124" y="4572008"/>
            <a:ext cx="3429024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Monitorare a livello quantitativo e qualitativo l’intero Piano e la sua attuazione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357686" y="3500438"/>
            <a:ext cx="3429024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Dare una dimensione territoriale al PNSD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357686" y="2428868"/>
            <a:ext cx="3429024" cy="7143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Propagare l’innovazione all’interno di ogni scuola</a:t>
            </a:r>
            <a:endParaRPr lang="it-IT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L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e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A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zioni e i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T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empi del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iano 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(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6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7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3428992" y="1571612"/>
            <a:ext cx="2143140" cy="78581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STRUMENTI</a:t>
            </a:r>
            <a:endParaRPr lang="it-IT" dirty="0">
              <a:latin typeface="Arial Rounded MT Bold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333">
            <a:off x="2525489" y="925907"/>
            <a:ext cx="73248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Rettangolo arrotondato 4"/>
          <p:cNvSpPr/>
          <p:nvPr/>
        </p:nvSpPr>
        <p:spPr>
          <a:xfrm>
            <a:off x="428596" y="2143116"/>
            <a:ext cx="2000264" cy="17145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ACCESSO</a:t>
            </a:r>
          </a:p>
          <a:p>
            <a:pPr algn="just"/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FIBRA E BANDA ULTRA-LARGA ALLA PORTATA </a:t>
            </a:r>
            <a:r>
              <a:rPr lang="it-IT" sz="10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 OGNI SCUOLA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CABLAGGIO INTERNO A TUTTI GLI SPAZI DELLE SCUOLE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- CANONE </a:t>
            </a:r>
            <a:r>
              <a:rPr lang="it-IT" sz="10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CONNETTIVITA’: IL DIRITTO A INTERNET PARTE A SCUOLA</a:t>
            </a:r>
            <a:endParaRPr 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857752" y="3929066"/>
            <a:ext cx="2571768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IDENTITA’ DIGITALE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SISTEMA </a:t>
            </a:r>
            <a:r>
              <a:rPr lang="it-IT" sz="10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 AUTENTICAZIONE UNICA (SINGLE SIGN-ON)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- UN PROFILO DIGITALE PER OGNI STUDENTE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UN PROFILO DIGITALE PER OGNI DOCENTE</a:t>
            </a:r>
          </a:p>
          <a:p>
            <a:pPr algn="just"/>
            <a:endParaRPr lang="it-IT" b="1" dirty="0"/>
          </a:p>
        </p:txBody>
      </p:sp>
      <p:sp>
        <p:nvSpPr>
          <p:cNvPr id="7" name="Rettangolo arrotondato 6"/>
          <p:cNvSpPr/>
          <p:nvPr/>
        </p:nvSpPr>
        <p:spPr>
          <a:xfrm>
            <a:off x="1785918" y="3929066"/>
            <a:ext cx="2286016" cy="15716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AMMINISTRAZIONE DIGITALE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DIGITALIZZAZIONE AMMINISTRATIVA DELLA SCUOLA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REGISTRO ELETTRONICO PER TUTTE LE SCUOLE PRIMARIE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- STRATEGIA “DATI DELLA SCUOLA” </a:t>
            </a:r>
            <a:endParaRPr 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6000760" y="2071678"/>
            <a:ext cx="2500330" cy="171451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SPAZI E AMBIENTI PER L’APPRENDIMENTO</a:t>
            </a:r>
          </a:p>
          <a:p>
            <a:pPr algn="just"/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- AMBIENTI DIGITALI DELLA DIDATTICA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CHALLENGE PRIZE PER LA SCUOLA DIGITALE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- LINEE GUIDA PER UNA POLITICA ATTIVA </a:t>
            </a:r>
            <a:r>
              <a:rPr lang="it-IT" sz="10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BYOD</a:t>
            </a:r>
          </a:p>
          <a:p>
            <a:pPr algn="ctr"/>
            <a:endParaRPr lang="it-IT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429132"/>
            <a:ext cx="158404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L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e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A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zioni e i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T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empi del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iano 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(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6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7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28596" y="2000240"/>
            <a:ext cx="2000264" cy="32861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COMPETENZE STUDENTI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UN FRAMEWORK COMUNE PER LE COMPETENZE DIGITALI DEGLI STUDENTI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 SCENARI INNOVATIVI PER LO SVILUPPO </a:t>
            </a:r>
            <a:r>
              <a:rPr lang="it-IT" sz="10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 COMPETENZE DIGITALI APPLICATE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 UN RESEARCH UNIT PER LE COMPETENZE DEL XXI SECOLO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- PORTARE IL PENSIERO COMPUTAZIONALE A TUTTA LA SCUOLA PRIMARIA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- AGGIORNARE IL CURRICOLO </a:t>
            </a:r>
            <a:r>
              <a:rPr lang="it-IT" sz="10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“TECNOLOGIA” NELLA SCUOLA SECONDARIA </a:t>
            </a:r>
            <a:r>
              <a:rPr lang="it-IT" sz="10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I GRADO</a:t>
            </a:r>
          </a:p>
          <a:p>
            <a:pPr algn="just">
              <a:buFontTx/>
              <a:buChar char="-"/>
            </a:pPr>
            <a:endParaRPr lang="it-IT" sz="1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286512" y="2214554"/>
            <a:ext cx="2571768" cy="28575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CONTENUTI DIGITALI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STANDARD MINIMI E INTEROPERABILITA’ DEGLI AMBIENTI ON LINE PER LA DIDATTICA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PROMOZIONE DELLE RISORSE EDUCATIVE APERTE (OER) E LINEE GUIDA SU AUTOPRODUZIONE DEI CONTENUTI DIDATTICI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BIBLIOTECHE SCOLASTICHE COME AMBIENTI </a:t>
            </a:r>
            <a:r>
              <a:rPr lang="it-IT" sz="10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ALFABETIZZAZIONE ALL’USO DELLE RISORSE INFORMATIVE DIGITALI</a:t>
            </a:r>
          </a:p>
          <a:p>
            <a:pPr algn="just"/>
            <a:endParaRPr lang="it-IT" b="1" dirty="0"/>
          </a:p>
        </p:txBody>
      </p:sp>
      <p:sp>
        <p:nvSpPr>
          <p:cNvPr id="8" name="Rettangolo arrotondato 7"/>
          <p:cNvSpPr/>
          <p:nvPr/>
        </p:nvSpPr>
        <p:spPr>
          <a:xfrm>
            <a:off x="3143240" y="2428868"/>
            <a:ext cx="2500330" cy="192882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DIGITALE, IMPRENDITORIALITA’ E LAVORO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UN CURRICOLO PER L’IMPREDITORIALITA’ (DIGITALE)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 GIRLS IN TECH AND SCIENCE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PIANO CARRIERE DIGITALI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ALTERNANZA SCUOLA-LAVORO PER L’IMPRESA DIGITALE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42984"/>
            <a:ext cx="1000132" cy="151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Rettangolo arrotondato 10"/>
          <p:cNvSpPr/>
          <p:nvPr/>
        </p:nvSpPr>
        <p:spPr>
          <a:xfrm>
            <a:off x="3428992" y="1357298"/>
            <a:ext cx="2928958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COMPETENZE/CONTENUTI</a:t>
            </a:r>
            <a:endParaRPr lang="it-IT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7266842" y="4949000"/>
            <a:ext cx="927075" cy="245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721291">
            <a:off x="1907204" y="4951297"/>
            <a:ext cx="998513" cy="187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L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e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A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zioni e i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T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empi del </a:t>
            </a:r>
            <a:r>
              <a:rPr lang="it-IT" sz="32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iano 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(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6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7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500166" y="2643182"/>
            <a:ext cx="2500330" cy="27146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FORMAZIONE DEL PERSONALE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FORMAZIONE IN SERVIZIO PER L’INNOVAZIONE DIDATTICA E ORGANIZZATIVA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RAFFORZARE LA FORMAZIONE INIZIALE SULL’INNOVAZIONE DIDATTICA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ASSISTENZA TECNICA PER LE SCUOLE DEL PRIMO CICLO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LA NUOVA FORMAZIONE PER I NEOASSUNTI</a:t>
            </a:r>
          </a:p>
          <a:p>
            <a:pPr algn="just">
              <a:buFontTx/>
              <a:buChar char="-"/>
            </a:pPr>
            <a:endParaRPr lang="it-IT" sz="1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929190" y="2714620"/>
            <a:ext cx="3000396" cy="321471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ACCOMPAGNAMENTO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UN ANIMATORE DIGITALE PER OGNI SCUOLA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ACCORDI TERRITORIALI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STAKEHOLDERS’ CLUB PER LA SCUOLA DIGITALE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UNA GALLERIA PER LA RACCOLTA </a:t>
            </a:r>
            <a:r>
              <a:rPr lang="it-IT" sz="10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 PRATICHE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DARE ALLE RETI INNOVATIVE UN ASCOLTO PERMANENTE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OSSERVATORIO PER LA SCUOLA DIGITALE</a:t>
            </a:r>
          </a:p>
          <a:p>
            <a:pPr algn="just">
              <a:buFontTx/>
              <a:buChar char="-"/>
            </a:pPr>
            <a:r>
              <a:rPr lang="it-IT" sz="1000" b="1" dirty="0" smtClean="0">
                <a:solidFill>
                  <a:schemeClr val="accent1">
                    <a:lumMod val="50000"/>
                  </a:schemeClr>
                </a:solidFill>
              </a:rPr>
              <a:t>UN COMITATO SCIENTIFICO CHE ALLINEI IL PIANO ALLE PRATICHE INTERNAZIONALI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IL MONITORAGGIO DELL’INTERO PIANO</a:t>
            </a:r>
          </a:p>
          <a:p>
            <a:pPr algn="just">
              <a:buFontTx/>
              <a:buChar char="-"/>
            </a:pPr>
            <a:r>
              <a:rPr lang="it-IT" sz="1000" dirty="0" smtClean="0">
                <a:solidFill>
                  <a:schemeClr val="accent1">
                    <a:lumMod val="50000"/>
                  </a:schemeClr>
                </a:solidFill>
              </a:rPr>
              <a:t>UN LEGAME PALESE CON IL PIANO TRIENNALE DELL’OFFERTA FORMATIVA (PTOF)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71546"/>
            <a:ext cx="1785950" cy="96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3" name="Rettangolo arrotondato 12"/>
          <p:cNvSpPr/>
          <p:nvPr/>
        </p:nvSpPr>
        <p:spPr>
          <a:xfrm>
            <a:off x="2285984" y="1928802"/>
            <a:ext cx="2071702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FORMAZIONE</a:t>
            </a:r>
            <a:endParaRPr lang="it-IT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142984"/>
            <a:ext cx="1857388" cy="89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5" name="Rettangolo arrotondato 14"/>
          <p:cNvSpPr/>
          <p:nvPr/>
        </p:nvSpPr>
        <p:spPr>
          <a:xfrm>
            <a:off x="5072066" y="2000240"/>
            <a:ext cx="2428892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ACCOMPAGNAMENTO</a:t>
            </a:r>
            <a:endParaRPr lang="it-IT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51025"/>
            <a:ext cx="1141389" cy="29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5643578"/>
            <a:ext cx="1358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    L’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A</a:t>
            </a:r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nimatore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</a:t>
            </a:r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igitale</a:t>
            </a:r>
            <a:endParaRPr lang="it-IT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Immagine 3" descr="AD VIGNE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285860"/>
            <a:ext cx="6467196" cy="43782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Rettangolo arrotondato 4"/>
          <p:cNvSpPr/>
          <p:nvPr/>
        </p:nvSpPr>
        <p:spPr>
          <a:xfrm>
            <a:off x="285720" y="4286256"/>
            <a:ext cx="4000528" cy="19288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È un docente che, insieme al Dirigente Scolastico e al Direttore Amministrativo, avrà un ruolo strategico per la diffusione dell’innovazione a scuola.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000636"/>
            <a:ext cx="1427141" cy="141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Immagine 6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05000" cy="1009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    L’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A</a:t>
            </a:r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nimatore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</a:t>
            </a:r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igitale</a:t>
            </a:r>
            <a:endParaRPr lang="it-IT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357422" y="1142984"/>
            <a:ext cx="4000528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POTRA’ SVILUPPARE PROGETTUALITA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’ 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653898"/>
            <a:ext cx="1212827" cy="120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Immagine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05000" cy="1009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Ovale 10"/>
          <p:cNvSpPr/>
          <p:nvPr/>
        </p:nvSpPr>
        <p:spPr>
          <a:xfrm>
            <a:off x="214282" y="1928802"/>
            <a:ext cx="2571768" cy="150019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FORMAZIONE INTERNA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3000364" y="2071678"/>
            <a:ext cx="2857520" cy="150019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COINVOLGIMENTO DELLA COMUNITA’ SCOLASTICA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6072198" y="1785926"/>
            <a:ext cx="2786082" cy="15001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CREAZIONE </a:t>
            </a:r>
            <a:r>
              <a:rPr lang="it-IT" sz="1400" b="1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DI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SOLUZIONI INNOVATIVE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57158" y="3571876"/>
            <a:ext cx="2214578" cy="200026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STIMOLO ALLA FORMAZIONE INTERNA ALLA SCUOLA SUI TEMI DEL PNSD, SIA ORGANIZZANDO LABORATORI FORMATIVI (NON ESSERE NECESSARIAMENTE UN FORMATORE) SIA ANIMANDO E COORDINANDO LA PARTECIPAZIONE </a:t>
            </a:r>
            <a:r>
              <a:rPr lang="it-IT" sz="11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 TUTTA LA COMUNITA’ SCOLASTICA ALLE ALTRE ATTIVITA’ FORMATIVE</a:t>
            </a:r>
            <a:r>
              <a:rPr lang="it-IT" sz="1100" b="1" dirty="0" smtClean="0"/>
              <a:t> </a:t>
            </a:r>
            <a:endParaRPr lang="it-IT" sz="1100" b="1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3357554" y="3643314"/>
            <a:ext cx="2214578" cy="1714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FAVORIRE LA PARTECIPAZIONE E STIMOLARE IL PROTAGONISMO DEGLI STUDENTI NELL’ORGANIZZAZIONE </a:t>
            </a:r>
            <a:r>
              <a:rPr lang="it-IT" sz="11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 WORKSHOP E </a:t>
            </a:r>
            <a:r>
              <a:rPr lang="it-IT" sz="11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b="1" dirty="0" smtClean="0">
                <a:solidFill>
                  <a:schemeClr val="tx2">
                    <a:lumMod val="75000"/>
                  </a:schemeClr>
                </a:solidFill>
              </a:rPr>
              <a:t> ALTRE ATTIVITA’, ANCHE APRENDO I MOMENTI FORMATIVI ALLE FAMIGLIE E AD ALTRI ATTORI DEL TERRITORIO</a:t>
            </a:r>
            <a:endParaRPr lang="it-IT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357950" y="3357562"/>
            <a:ext cx="2214578" cy="25003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INDIVIDUARE SOLUZIONI METODOLOGICHE E TECNOLOGICHE SOSTENIBILI DA DIFFONDERE ALL’INTERNO DEGLI AMBIENTI DELLA SCUOLA (USO </a:t>
            </a:r>
            <a:r>
              <a:rPr lang="it-IT" sz="11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 PARTICOLARI STRUMENTI PER LA DIDATTICA; PRATICA </a:t>
            </a:r>
            <a:r>
              <a:rPr lang="it-IT" sz="11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 UNA METODOLOGIA COMUNE; INFORMAZIONI SU INNOVAZIONI ESISTENTI NELLE ALTRE SCUOLA; UN LABORATORIO </a:t>
            </a:r>
            <a:r>
              <a:rPr lang="it-IT" sz="11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 CODING PER TUTTI GLI STUDENTI)</a:t>
            </a:r>
            <a:endParaRPr lang="it-IT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214686"/>
            <a:ext cx="4429156" cy="319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</a:t>
            </a:r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er </a:t>
            </a:r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cominciare …</a:t>
            </a:r>
            <a:endParaRPr lang="it-IT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Immagine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1905000" cy="1009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ettangolo arrotondato 5"/>
          <p:cNvSpPr/>
          <p:nvPr/>
        </p:nvSpPr>
        <p:spPr>
          <a:xfrm>
            <a:off x="500034" y="1500174"/>
            <a:ext cx="7929618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Daniele Barca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– Dirigente Ufficio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VI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Innovazione Digitale  - MIUR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hlinkClick r:id="rId4"/>
              </a:rPr>
              <a:t>https://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hlinkClick r:id="rId4"/>
              </a:rPr>
              <a:t>www.youtube.com/watch?v=QwcBepqa1C4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Intervento  al Convegno 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#17Pensare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Digitale…tutti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!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Opificio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Golinelli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– 24 novembre 2015 </a:t>
            </a:r>
          </a:p>
          <a:p>
            <a:pPr algn="just"/>
            <a:endParaRPr lang="it-IT" dirty="0">
              <a:latin typeface="Arial Rounded MT Bold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5653898"/>
            <a:ext cx="1212827" cy="120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ttangolo arrotondato 7"/>
          <p:cNvSpPr/>
          <p:nvPr/>
        </p:nvSpPr>
        <p:spPr>
          <a:xfrm rot="20950299">
            <a:off x="4461080" y="4668816"/>
            <a:ext cx="4214842" cy="15001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Grazie!</a:t>
            </a:r>
          </a:p>
          <a:p>
            <a:pPr algn="ctr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E Buona Scuola!</a:t>
            </a:r>
            <a:endParaRPr lang="it-IT" sz="28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214818"/>
            <a:ext cx="927075" cy="245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C000"/>
                </a:solidFill>
                <a:latin typeface="Arial Rounded MT Bold" pitchFamily="34" charset="0"/>
              </a:rPr>
              <a:t>I</a:t>
            </a:r>
            <a:r>
              <a:rPr lang="it-IT" sz="3600" dirty="0" smtClean="0">
                <a:solidFill>
                  <a:schemeClr val="tx2"/>
                </a:solidFill>
                <a:latin typeface="Arial Rounded MT Bold" pitchFamily="34" charset="0"/>
              </a:rPr>
              <a:t> P</a:t>
            </a:r>
            <a:r>
              <a:rPr lang="it-IT" sz="3600" dirty="0" smtClean="0">
                <a:solidFill>
                  <a:srgbClr val="FFC000"/>
                </a:solidFill>
                <a:latin typeface="Arial Rounded MT Bold" pitchFamily="34" charset="0"/>
              </a:rPr>
              <a:t>unti</a:t>
            </a:r>
            <a:r>
              <a:rPr lang="it-IT" sz="3600" dirty="0" smtClean="0">
                <a:solidFill>
                  <a:schemeClr val="tx2"/>
                </a:solidFill>
                <a:latin typeface="Arial Rounded MT Bold" pitchFamily="34" charset="0"/>
              </a:rPr>
              <a:t> </a:t>
            </a:r>
            <a:r>
              <a:rPr lang="it-IT" sz="3600" dirty="0" smtClean="0">
                <a:solidFill>
                  <a:srgbClr val="FFC000"/>
                </a:solidFill>
                <a:latin typeface="Arial Rounded MT Bold" pitchFamily="34" charset="0"/>
              </a:rPr>
              <a:t>del </a:t>
            </a:r>
            <a:r>
              <a:rPr lang="it-IT" sz="36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3600" dirty="0" smtClean="0">
                <a:solidFill>
                  <a:srgbClr val="FFC000"/>
                </a:solidFill>
                <a:latin typeface="Arial Rounded MT Bold" pitchFamily="34" charset="0"/>
              </a:rPr>
              <a:t>iano</a:t>
            </a:r>
            <a:endParaRPr lang="it-IT" sz="36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642910" y="1928802"/>
            <a:ext cx="1785950" cy="128588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1. Cosa rappresenta il documento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857488" y="5429264"/>
            <a:ext cx="1785950" cy="10001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6. Quando succede?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572132" y="4714884"/>
            <a:ext cx="1500198" cy="10001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5. Con quali risorse?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357950" y="3071810"/>
            <a:ext cx="1714512" cy="121444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4. Come arrivarci: gli ambiti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3071802" y="928670"/>
            <a:ext cx="1643074" cy="121444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2. Da dove partiamo?</a:t>
            </a: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Storia del PNSD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143636" y="1357298"/>
            <a:ext cx="1714512" cy="121444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3. Dove vogliamo arrivare e perché?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" name="Esplosione 2 9"/>
          <p:cNvSpPr/>
          <p:nvPr/>
        </p:nvSpPr>
        <p:spPr>
          <a:xfrm>
            <a:off x="2143108" y="1857364"/>
            <a:ext cx="4643470" cy="3500462"/>
          </a:xfrm>
          <a:prstGeom prst="irregularSeal2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PNSD</a:t>
            </a:r>
          </a:p>
          <a:p>
            <a:pPr algn="ctr"/>
            <a:r>
              <a:rPr lang="it-IT" sz="1600" b="1" dirty="0" smtClean="0">
                <a:solidFill>
                  <a:srgbClr val="FFC000"/>
                </a:solidFill>
                <a:latin typeface="Bradley Hand ITC" pitchFamily="66" charset="0"/>
              </a:rPr>
              <a:t>L.107/2005 – La Buona Scuola</a:t>
            </a:r>
            <a:endParaRPr lang="it-IT" sz="1600" b="1" dirty="0">
              <a:solidFill>
                <a:srgbClr val="FFC000"/>
              </a:solidFill>
              <a:latin typeface="Bradley Hand ITC" pitchFamily="66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500034" y="4214818"/>
            <a:ext cx="1785950" cy="92869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7. Elenco delle azioni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20" name="Immagine 19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42852"/>
            <a:ext cx="1905000" cy="1009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857760"/>
            <a:ext cx="1346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            S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toria del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N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S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D (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2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Segnaposto contenuto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905000" cy="10096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ettangolo 5"/>
          <p:cNvSpPr/>
          <p:nvPr/>
        </p:nvSpPr>
        <p:spPr>
          <a:xfrm>
            <a:off x="1000100" y="1428736"/>
            <a:ext cx="7858180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2007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 </a:t>
            </a:r>
          </a:p>
          <a:p>
            <a:pPr algn="just"/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–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it-IT" sz="14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Modificare gli ambienti di apprendimento e promuovere l’innovazione digitale nella scuola</a:t>
            </a:r>
            <a:endParaRPr lang="it-IT" sz="1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14282" y="2428868"/>
            <a:ext cx="7858180" cy="2071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2008 – 2012 </a:t>
            </a:r>
          </a:p>
          <a:p>
            <a:pPr algn="just"/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- 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Azione </a:t>
            </a:r>
            <a:r>
              <a:rPr lang="it-IT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Lim</a:t>
            </a: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;</a:t>
            </a:r>
          </a:p>
          <a:p>
            <a:pPr algn="just"/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-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Azione </a:t>
            </a:r>
            <a:r>
              <a:rPr lang="it-IT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Cl@ssi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2.0 </a:t>
            </a: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(non più la classe in laboratorio ma il laboratorio in classe);</a:t>
            </a:r>
          </a:p>
          <a:p>
            <a:pPr algn="just">
              <a:buFontTx/>
              <a:buChar char="-"/>
            </a:pP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Azione </a:t>
            </a:r>
            <a:r>
              <a:rPr lang="it-IT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Scuol@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2.0 </a:t>
            </a: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(percorrere  una linea di innovazione più avanzata); </a:t>
            </a:r>
          </a:p>
          <a:p>
            <a:pPr algn="just">
              <a:buFontTx/>
              <a:buChar char="-"/>
            </a:pP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Azione Editoria Digitale Scolastica</a:t>
            </a: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Accordi </a:t>
            </a:r>
            <a:r>
              <a:rPr lang="it-IT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Miur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–Regioni </a:t>
            </a: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(per accompagnare un processo di innovazione digitale in maniera più capillare);</a:t>
            </a:r>
          </a:p>
          <a:p>
            <a:pPr algn="just">
              <a:buFontTx/>
              <a:buChar char="-"/>
            </a:pP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Azione Centri Scolastici Digitali </a:t>
            </a:r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(CSD-  per soddisfare le esigenze di scuole situate in territori disagiati)</a:t>
            </a:r>
            <a:endParaRPr lang="it-IT" sz="14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85786" y="4643446"/>
            <a:ext cx="7786742" cy="11430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2013-2014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1400" b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Azione WIFI 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(stanziamento per la connettività gratuita nelle scuole;</a:t>
            </a:r>
          </a:p>
          <a:p>
            <a:pPr algn="just">
              <a:buFontTx/>
              <a:buChar char="-"/>
            </a:pPr>
            <a:r>
              <a:rPr lang="it-IT" sz="1400" b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 Azione Poli Formativi 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(individuazione di istituzioni scolastiche per l’organizzazione di corsi di formazione sul digitale rivolto ai docenti.</a:t>
            </a:r>
            <a:endParaRPr lang="it-IT" sz="1400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14282" y="6000768"/>
            <a:ext cx="7715304" cy="571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2000 -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1400" b="1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OSSERVATORIO TECNOLOGICO </a:t>
            </a:r>
            <a:r>
              <a:rPr lang="it-IT" sz="14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(servizio di supporto telematico per raccogliere dati sul processo di digitalizzazione)</a:t>
            </a:r>
            <a:endParaRPr lang="it-IT" sz="1400" dirty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6916" y="5286363"/>
            <a:ext cx="617084" cy="15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</a:t>
            </a:r>
            <a:r>
              <a:rPr lang="it-IT" sz="3600" b="1" dirty="0" smtClean="0">
                <a:solidFill>
                  <a:srgbClr val="FFC000"/>
                </a:solidFill>
                <a:latin typeface="Arial Rounded MT Bold" pitchFamily="34" charset="0"/>
              </a:rPr>
              <a:t>os’è (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</a:t>
            </a:r>
            <a:r>
              <a:rPr lang="it-IT" sz="3600" b="1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1</a:t>
            </a:r>
            <a:r>
              <a:rPr lang="it-IT" sz="3600" b="1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3600" b="1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2714612" y="1285860"/>
            <a:ext cx="3286148" cy="307183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gency FB" pitchFamily="34" charset="0"/>
              </a:rPr>
              <a:t>“Il PNSD è il documento di indirizzo del MIUR per il lancio di una strategia complessiva di innovazione della Scuola italiana e per un nuovo posizionamento del suo sistema educativo nell’era digitale”</a:t>
            </a:r>
            <a:endParaRPr lang="it-IT" sz="2000" b="1" dirty="0">
              <a:solidFill>
                <a:schemeClr val="tx2">
                  <a:lumMod val="20000"/>
                  <a:lumOff val="80000"/>
                </a:schemeClr>
              </a:solidFill>
              <a:latin typeface="Agency FB" pitchFamily="34" charset="0"/>
            </a:endParaRPr>
          </a:p>
        </p:txBody>
      </p:sp>
      <p:sp>
        <p:nvSpPr>
          <p:cNvPr id="5" name="Callout con freccia a destra 4"/>
          <p:cNvSpPr/>
          <p:nvPr/>
        </p:nvSpPr>
        <p:spPr>
          <a:xfrm>
            <a:off x="142844" y="1714488"/>
            <a:ext cx="2500330" cy="2786082"/>
          </a:xfrm>
          <a:prstGeom prst="rightArrowCallou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Valenza pluriennale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Innovazione del sistema scolastico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Opportunità dell’educazione digitale</a:t>
            </a:r>
            <a:endParaRPr lang="it-IT" dirty="0"/>
          </a:p>
        </p:txBody>
      </p:sp>
      <p:sp>
        <p:nvSpPr>
          <p:cNvPr id="6" name="Callout con freccia a sinistra 5"/>
          <p:cNvSpPr/>
          <p:nvPr/>
        </p:nvSpPr>
        <p:spPr>
          <a:xfrm>
            <a:off x="6143636" y="1714488"/>
            <a:ext cx="2214578" cy="1714512"/>
          </a:xfrm>
          <a:prstGeom prst="leftArrow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  <a:latin typeface="Arial Rounded MT Bold" pitchFamily="34" charset="0"/>
              </a:rPr>
              <a:t>Impatto percepibile in tutto il Paese da Nord a Sud </a:t>
            </a:r>
            <a:endParaRPr lang="it-IT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7" name="Callout con freccia in su 6"/>
          <p:cNvSpPr/>
          <p:nvPr/>
        </p:nvSpPr>
        <p:spPr>
          <a:xfrm>
            <a:off x="1571604" y="4500546"/>
            <a:ext cx="5357850" cy="2357454"/>
          </a:xfrm>
          <a:prstGeom prst="upArrowCallou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Non solo dispiegamento di tecnologia, ma offerta di strumenti per cogliere e affrontare le sfide nell’interpretare e sostenere l’apprendimento durante tutto l’arco della vita (</a:t>
            </a:r>
            <a:r>
              <a:rPr lang="it-IT" b="1" i="1" dirty="0" smtClean="0">
                <a:solidFill>
                  <a:schemeClr val="tx2"/>
                </a:solidFill>
                <a:latin typeface="Arial Narrow" pitchFamily="34" charset="0"/>
              </a:rPr>
              <a:t>Life Long </a:t>
            </a:r>
            <a:r>
              <a:rPr lang="it-IT" b="1" i="1" dirty="0" err="1" smtClean="0">
                <a:solidFill>
                  <a:schemeClr val="tx2"/>
                </a:solidFill>
                <a:latin typeface="Arial Narrow" pitchFamily="34" charset="0"/>
              </a:rPr>
              <a:t>Learning</a:t>
            </a: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) e in tutti i contesti formali e non formali di vita (</a:t>
            </a:r>
            <a:r>
              <a:rPr lang="it-IT" b="1" i="1" dirty="0" smtClean="0">
                <a:solidFill>
                  <a:schemeClr val="tx2"/>
                </a:solidFill>
                <a:latin typeface="Arial Narrow" pitchFamily="34" charset="0"/>
              </a:rPr>
              <a:t>Life-Wide)</a:t>
            </a:r>
            <a:endParaRPr lang="it-IT" b="1" i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" name="Immagine 7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905000" cy="1009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715016"/>
            <a:ext cx="1714480" cy="91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Fumetto 4 9"/>
          <p:cNvSpPr/>
          <p:nvPr/>
        </p:nvSpPr>
        <p:spPr>
          <a:xfrm>
            <a:off x="428596" y="500042"/>
            <a:ext cx="6500826" cy="4643470"/>
          </a:xfrm>
          <a:prstGeom prst="cloudCallout">
            <a:avLst>
              <a:gd name="adj1" fmla="val 59900"/>
              <a:gd name="adj2" fmla="val 4117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Gli obiettivi non cambiano, sono quelli del sistema educativo: </a:t>
            </a:r>
            <a:r>
              <a:rPr lang="it-IT" b="1" dirty="0" smtClean="0">
                <a:solidFill>
                  <a:schemeClr val="tx2"/>
                </a:solidFill>
              </a:rPr>
              <a:t>competenze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b="1" dirty="0" smtClean="0">
                <a:solidFill>
                  <a:schemeClr val="tx2"/>
                </a:solidFill>
              </a:rPr>
              <a:t>apprendimenti</a:t>
            </a:r>
            <a:r>
              <a:rPr lang="it-IT" dirty="0" smtClean="0">
                <a:solidFill>
                  <a:schemeClr val="tx2"/>
                </a:solidFill>
              </a:rPr>
              <a:t>, i loro </a:t>
            </a:r>
            <a:r>
              <a:rPr lang="it-IT" b="1" dirty="0" smtClean="0">
                <a:solidFill>
                  <a:schemeClr val="tx2"/>
                </a:solidFill>
              </a:rPr>
              <a:t>risultati</a:t>
            </a:r>
            <a:r>
              <a:rPr lang="it-IT" dirty="0" smtClean="0">
                <a:solidFill>
                  <a:schemeClr val="tx2"/>
                </a:solidFill>
              </a:rPr>
              <a:t>, e </a:t>
            </a:r>
            <a:r>
              <a:rPr lang="it-IT" b="1" dirty="0" smtClean="0">
                <a:solidFill>
                  <a:schemeClr val="tx2"/>
                </a:solidFill>
              </a:rPr>
              <a:t>impatto </a:t>
            </a:r>
            <a:r>
              <a:rPr lang="it-IT" dirty="0" smtClean="0">
                <a:solidFill>
                  <a:schemeClr val="tx2"/>
                </a:solidFill>
              </a:rPr>
              <a:t>che gli allievi avranno </a:t>
            </a:r>
            <a:r>
              <a:rPr lang="it-IT" b="1" dirty="0" smtClean="0">
                <a:solidFill>
                  <a:schemeClr val="tx2"/>
                </a:solidFill>
              </a:rPr>
              <a:t>nella società </a:t>
            </a:r>
            <a:r>
              <a:rPr lang="it-IT" dirty="0" smtClean="0">
                <a:solidFill>
                  <a:schemeClr val="tx2"/>
                </a:solidFill>
              </a:rPr>
              <a:t>come individui, cittadini e professionisti. </a:t>
            </a:r>
            <a:r>
              <a:rPr lang="it-IT" b="1" i="1" dirty="0" smtClean="0">
                <a:solidFill>
                  <a:schemeClr val="tx2"/>
                </a:solidFill>
              </a:rPr>
              <a:t>Questi obiettivi saranno aggiornati </a:t>
            </a:r>
            <a:r>
              <a:rPr lang="it-IT" dirty="0" smtClean="0">
                <a:solidFill>
                  <a:schemeClr val="tx2"/>
                </a:solidFill>
              </a:rPr>
              <a:t>nei contenuti e nei modi per rispondere alle sfide di un mondo che cambia rapidamente. Quindi dar loro </a:t>
            </a:r>
            <a:r>
              <a:rPr lang="it-IT" b="1" dirty="0" smtClean="0">
                <a:solidFill>
                  <a:schemeClr val="tx2"/>
                </a:solidFill>
              </a:rPr>
              <a:t>LE CHIAVI </a:t>
            </a:r>
            <a:r>
              <a:rPr lang="it-IT" b="1" dirty="0" err="1" smtClean="0">
                <a:solidFill>
                  <a:schemeClr val="tx2"/>
                </a:solidFill>
              </a:rPr>
              <a:t>DI</a:t>
            </a:r>
            <a:r>
              <a:rPr lang="it-IT" b="1" dirty="0" smtClean="0">
                <a:solidFill>
                  <a:schemeClr val="tx2"/>
                </a:solidFill>
              </a:rPr>
              <a:t> LETTURA DEL FUTURO.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3786190"/>
            <a:ext cx="13843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 prst="coolSlan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L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e Risorse (</a:t>
            </a: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5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4" name="Arrotonda angolo diagonale rettangolo 3"/>
          <p:cNvSpPr/>
          <p:nvPr/>
        </p:nvSpPr>
        <p:spPr>
          <a:xfrm>
            <a:off x="3286116" y="1928802"/>
            <a:ext cx="1785950" cy="1071570"/>
          </a:xfrm>
          <a:prstGeom prst="round2Diag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2"/>
                </a:solidFill>
                <a:latin typeface="Arial Rounded MT Bold" pitchFamily="34" charset="0"/>
              </a:rPr>
              <a:t>Con quali risorse?</a:t>
            </a:r>
            <a:endParaRPr lang="it-IT" sz="28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pic>
        <p:nvPicPr>
          <p:cNvPr id="5" name="Immagine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05000" cy="1009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ettangolo arrotondato 5"/>
          <p:cNvSpPr/>
          <p:nvPr/>
        </p:nvSpPr>
        <p:spPr>
          <a:xfrm>
            <a:off x="785786" y="1428736"/>
            <a:ext cx="2500330" cy="24288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  <a:latin typeface="Arial Rounded MT Bold" pitchFamily="34" charset="0"/>
              </a:rPr>
              <a:t>Fondi stanziati dalla legge 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  <a:latin typeface="Arial Rounded MT Bold" pitchFamily="34" charset="0"/>
              </a:rPr>
              <a:t>“La Buona Scuola”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  <a:latin typeface="Arial Rounded MT Bold" pitchFamily="34" charset="0"/>
              </a:rPr>
              <a:t>Legge 107/2015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  <a:latin typeface="Arial Rounded MT Bold" pitchFamily="34" charset="0"/>
              </a:rPr>
              <a:t>E altri fondi MIUR</a:t>
            </a:r>
            <a:endParaRPr lang="it-IT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5357818" y="1643050"/>
            <a:ext cx="2071702" cy="135732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2"/>
                </a:solidFill>
                <a:latin typeface="Arial Rounded MT Bold" pitchFamily="34" charset="0"/>
              </a:rPr>
              <a:t>PON “Per la Scuola”</a:t>
            </a:r>
          </a:p>
          <a:p>
            <a:pPr algn="ctr"/>
            <a:r>
              <a:rPr lang="it-IT" sz="2400" dirty="0" smtClean="0">
                <a:solidFill>
                  <a:schemeClr val="tx2"/>
                </a:solidFill>
                <a:latin typeface="Arial Rounded MT Bold" pitchFamily="34" charset="0"/>
              </a:rPr>
              <a:t>2014-2020</a:t>
            </a:r>
            <a:endParaRPr lang="it-IT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pic>
        <p:nvPicPr>
          <p:cNvPr id="11" name="Immagine 10" descr="LA BUONA SCU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929066"/>
            <a:ext cx="2214578" cy="1571629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2" name="Immagine 11" descr="P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3114675" cy="14668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956" y="4429132"/>
            <a:ext cx="158404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   I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4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ilastri (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3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4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Segnaposto contenuto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71636" cy="83296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Rettangolo arrotondato 4"/>
          <p:cNvSpPr/>
          <p:nvPr/>
        </p:nvSpPr>
        <p:spPr>
          <a:xfrm>
            <a:off x="785786" y="3286124"/>
            <a:ext cx="2428892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ACCOMPAGNAMENTO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3286116" y="5572140"/>
            <a:ext cx="2071702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FORMAZIONE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6000760" y="3429000"/>
            <a:ext cx="2928958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COMPETENZE/CONTENUTI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3428992" y="1571612"/>
            <a:ext cx="2071702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STRUMENTI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714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3" y="2786058"/>
            <a:ext cx="1000132" cy="151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1142984"/>
            <a:ext cx="6325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5000636"/>
            <a:ext cx="1983114" cy="106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2500306"/>
            <a:ext cx="1857388" cy="89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   I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4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ilastri (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3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4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Segnaposto contenuto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71636" cy="83296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ttangolo arrotondato 7"/>
          <p:cNvSpPr/>
          <p:nvPr/>
        </p:nvSpPr>
        <p:spPr>
          <a:xfrm>
            <a:off x="3428992" y="1571612"/>
            <a:ext cx="2143140" cy="78581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STRUMENTI</a:t>
            </a:r>
            <a:endParaRPr lang="it-IT" dirty="0">
              <a:latin typeface="Arial Rounded MT Bold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89" y="4929198"/>
            <a:ext cx="152401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3333">
            <a:off x="2357422" y="1071546"/>
            <a:ext cx="73248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3" name="Freccia bidirezionale verticale 12"/>
          <p:cNvSpPr/>
          <p:nvPr/>
        </p:nvSpPr>
        <p:spPr>
          <a:xfrm>
            <a:off x="4286248" y="2500306"/>
            <a:ext cx="285752" cy="714380"/>
          </a:xfrm>
          <a:prstGeom prst="upDownArrow">
            <a:avLst/>
          </a:prstGeom>
          <a:solidFill>
            <a:srgbClr val="AA836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2714612" y="3214686"/>
            <a:ext cx="3429024" cy="20002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Le condizioni che abilitano le opportunità della società dell’informazione e mettono le scuole in grado di praticarle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16" name="Interruzione 15"/>
          <p:cNvSpPr/>
          <p:nvPr/>
        </p:nvSpPr>
        <p:spPr>
          <a:xfrm>
            <a:off x="928662" y="5357826"/>
            <a:ext cx="2071702" cy="785818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Rounded MT Bold" pitchFamily="34" charset="0"/>
              </a:rPr>
              <a:t>Qualità degli spazi e degli ambienti</a:t>
            </a:r>
            <a:endParaRPr lang="it-IT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7" name="Interruzione 16"/>
          <p:cNvSpPr/>
          <p:nvPr/>
        </p:nvSpPr>
        <p:spPr>
          <a:xfrm>
            <a:off x="214282" y="3214686"/>
            <a:ext cx="1928826" cy="1000132"/>
          </a:xfrm>
          <a:prstGeom prst="flowChartTermina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Condizioni di accesso</a:t>
            </a:r>
            <a:endParaRPr lang="it-IT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8" name="Interruzione 17"/>
          <p:cNvSpPr/>
          <p:nvPr/>
        </p:nvSpPr>
        <p:spPr>
          <a:xfrm>
            <a:off x="5572132" y="5286388"/>
            <a:ext cx="2143140" cy="857256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Identità digitale</a:t>
            </a:r>
            <a:endParaRPr lang="it-IT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9" name="Interruzione 18"/>
          <p:cNvSpPr/>
          <p:nvPr/>
        </p:nvSpPr>
        <p:spPr>
          <a:xfrm>
            <a:off x="6215074" y="2928934"/>
            <a:ext cx="2714612" cy="1214446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Rounded MT Bold" pitchFamily="34" charset="0"/>
              </a:rPr>
              <a:t>Amministrazione digitale</a:t>
            </a:r>
            <a:endParaRPr lang="it-IT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   I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4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ilastri (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3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4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Segnaposto contenuto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71636" cy="83296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Rettangolo arrotondato 6"/>
          <p:cNvSpPr/>
          <p:nvPr/>
        </p:nvSpPr>
        <p:spPr>
          <a:xfrm>
            <a:off x="1857356" y="1643050"/>
            <a:ext cx="5500726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rial Rounded MT Bold" pitchFamily="34" charset="0"/>
              </a:rPr>
              <a:t>COMPETENZE/CONTENUTI</a:t>
            </a:r>
            <a:endParaRPr lang="it-IT" sz="2400" dirty="0">
              <a:latin typeface="Arial Rounded MT Bold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428736"/>
            <a:ext cx="1000132" cy="151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" name="Freccia in giù 13"/>
          <p:cNvSpPr/>
          <p:nvPr/>
        </p:nvSpPr>
        <p:spPr>
          <a:xfrm>
            <a:off x="3000364" y="235743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6429388" y="235743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2143108" y="2714620"/>
            <a:ext cx="1857388" cy="2857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  <a:latin typeface="Arial Rounded MT Bold" pitchFamily="34" charset="0"/>
              </a:rPr>
              <a:t>ALUNNI</a:t>
            </a:r>
            <a:endParaRPr lang="it-IT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5929322" y="3000372"/>
            <a:ext cx="2143140" cy="500066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92D050"/>
                </a:solidFill>
                <a:latin typeface="Arial Rounded MT Bold" pitchFamily="34" charset="0"/>
              </a:rPr>
              <a:t>DIGITALI</a:t>
            </a:r>
            <a:endParaRPr lang="it-IT" dirty="0">
              <a:solidFill>
                <a:srgbClr val="92D050"/>
              </a:solidFill>
              <a:latin typeface="Arial Rounded MT Bold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642910" y="5929330"/>
            <a:ext cx="4429156" cy="64294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92D050"/>
                </a:solidFill>
              </a:rPr>
              <a:t>Introduzione del pensiero logico e computazionale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3071802" y="3071810"/>
            <a:ext cx="2000264" cy="78581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92D050"/>
                </a:solidFill>
                <a:latin typeface="Arial Rounded MT Bold" pitchFamily="34" charset="0"/>
              </a:rPr>
              <a:t>Nuove alfabetizzazioni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571472" y="3214686"/>
            <a:ext cx="1928826" cy="57150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92D050"/>
                </a:solidFill>
                <a:latin typeface="Arial Rounded MT Bold" pitchFamily="34" charset="0"/>
              </a:rPr>
              <a:t>Competenze trasversali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3357554" y="4500570"/>
            <a:ext cx="1785950" cy="7143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92D050"/>
                </a:solidFill>
                <a:latin typeface="Arial Rounded MT Bold" pitchFamily="34" charset="0"/>
              </a:rPr>
              <a:t>Attitudini da sviluppare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357158" y="3929066"/>
            <a:ext cx="2786082" cy="192882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92D050"/>
                </a:solidFill>
              </a:rPr>
              <a:t>Competenze  di comprensione e di produzione di contenuti complessi e articolati anche all’interno dell’universo comunicativo digitale</a:t>
            </a:r>
          </a:p>
        </p:txBody>
      </p:sp>
      <p:sp>
        <p:nvSpPr>
          <p:cNvPr id="24" name="Rettangolo arrotondato 23"/>
          <p:cNvSpPr/>
          <p:nvPr/>
        </p:nvSpPr>
        <p:spPr>
          <a:xfrm>
            <a:off x="5715008" y="3643314"/>
            <a:ext cx="2857520" cy="150019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Arial Rounded MT Bold" pitchFamily="34" charset="0"/>
              </a:rPr>
              <a:t>Incentivare il generale utilizzo dei contenuti digitali di qualità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  <a:latin typeface="Arial Rounded MT Bold" pitchFamily="34" charset="0"/>
              </a:rPr>
              <a:t>Decreto Ministeriale dei Libri Digitali</a:t>
            </a:r>
            <a:endParaRPr lang="it-IT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5715008" y="5286388"/>
            <a:ext cx="2928958" cy="135732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Arial Rounded MT Bold" pitchFamily="34" charset="0"/>
              </a:rPr>
              <a:t>Promuovere innovazione,diversità e condivisione  dei contenuti didattici e opere digitali</a:t>
            </a:r>
            <a:endParaRPr lang="it-IT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500174"/>
            <a:ext cx="93207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8" name="Fumetto 4 27"/>
          <p:cNvSpPr/>
          <p:nvPr/>
        </p:nvSpPr>
        <p:spPr>
          <a:xfrm>
            <a:off x="214282" y="428604"/>
            <a:ext cx="6715172" cy="4286280"/>
          </a:xfrm>
          <a:prstGeom prst="cloudCallout">
            <a:avLst>
              <a:gd name="adj1" fmla="val 19605"/>
              <a:gd name="adj2" fmla="val 6924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</a:rPr>
              <a:t>L’obiettivo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è passare da una scuola della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trasmissione alla scuola dell’apprendimento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</a:rPr>
              <a:t>Il paradigma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sul  quale lavorare è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la didattica per competenze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come programmazione che mette al centro trasversalità, condivisione 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cocreazione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, e come  azione didattica caratterizzata da esplorazione, esperienza, riflessione, autovalutazione, monitoraggio e valutazione.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714884"/>
            <a:ext cx="1143008" cy="1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   I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4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ilastri (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P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unto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3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 e </a:t>
            </a:r>
            <a:r>
              <a:rPr lang="it-IT" sz="4000" dirty="0" smtClean="0">
                <a:solidFill>
                  <a:schemeClr val="tx2"/>
                </a:solidFill>
                <a:latin typeface="Arial Rounded MT Bold" pitchFamily="34" charset="0"/>
              </a:rPr>
              <a:t>4</a:t>
            </a:r>
            <a:r>
              <a:rPr lang="it-IT" sz="4000" dirty="0" smtClean="0">
                <a:solidFill>
                  <a:srgbClr val="FFC000"/>
                </a:solidFill>
                <a:latin typeface="Arial Rounded MT Bold" pitchFamily="34" charset="0"/>
              </a:rPr>
              <a:t>)</a:t>
            </a:r>
            <a:endParaRPr lang="it-IT" sz="4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Segnaposto contenuto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71636" cy="83296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ettangolo arrotondato 5"/>
          <p:cNvSpPr/>
          <p:nvPr/>
        </p:nvSpPr>
        <p:spPr>
          <a:xfrm>
            <a:off x="3000364" y="5643578"/>
            <a:ext cx="2857520" cy="6429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Arial Rounded MT Bold" pitchFamily="34" charset="0"/>
              </a:rPr>
              <a:t>FORMAZIONE</a:t>
            </a:r>
            <a:endParaRPr lang="it-IT" sz="2400" dirty="0">
              <a:latin typeface="Arial Rounded MT Bold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393413"/>
            <a:ext cx="2000264" cy="225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929198"/>
            <a:ext cx="1983114" cy="106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3" name="Freccia in su 12"/>
          <p:cNvSpPr/>
          <p:nvPr/>
        </p:nvSpPr>
        <p:spPr>
          <a:xfrm>
            <a:off x="4286248" y="4929198"/>
            <a:ext cx="357190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57158" y="2071678"/>
            <a:ext cx="2357454" cy="1428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Promuovere il legame tra innovazione didattica e tecnologie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857488" y="3357562"/>
            <a:ext cx="3214710" cy="1428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C000"/>
                </a:solidFill>
                <a:latin typeface="Arial Rounded MT Bold" pitchFamily="34" charset="0"/>
              </a:rPr>
              <a:t>Rafforzare la preparazione del personale in materia di competenze digitali, raggiungendo tutti gli attori della comunità scolastica</a:t>
            </a:r>
            <a:r>
              <a:rPr lang="it-IT" dirty="0" smtClean="0">
                <a:latin typeface="Arial Rounded MT Bold" pitchFamily="34" charset="0"/>
              </a:rPr>
              <a:t> 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429388" y="1857364"/>
            <a:ext cx="2357454" cy="19288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Sviluppare standard efficaci, sostenibili e continui nel tempo per la formazione didattica a tutti i livelli </a:t>
            </a:r>
            <a:endParaRPr lang="it-IT" dirty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928926" y="1643050"/>
            <a:ext cx="3071834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3"/>
                </a:solidFill>
                <a:latin typeface="Arial Rounded MT Bold" pitchFamily="34" charset="0"/>
              </a:rPr>
              <a:t>Rafforzare la formazione didattica a tutti i livelli (iniziale, in ingresso, in servizio)</a:t>
            </a:r>
            <a:endParaRPr lang="it-IT" dirty="0">
              <a:solidFill>
                <a:schemeClr val="accent3"/>
              </a:solidFill>
              <a:latin typeface="Arial Rounded MT Bold" pitchFamily="34" charset="0"/>
            </a:endParaRPr>
          </a:p>
        </p:txBody>
      </p:sp>
      <p:sp>
        <p:nvSpPr>
          <p:cNvPr id="18" name="Fumetto 4 17"/>
          <p:cNvSpPr/>
          <p:nvPr/>
        </p:nvSpPr>
        <p:spPr>
          <a:xfrm>
            <a:off x="1357290" y="1142984"/>
            <a:ext cx="4857752" cy="3571900"/>
          </a:xfrm>
          <a:prstGeom prst="cloudCallout">
            <a:avLst>
              <a:gd name="adj1" fmla="val 56829"/>
              <a:gd name="adj2" fmla="val 5452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In quanto facilitatori di percorsi didattici innovativi basati su contenuti più familiari per gli studenti,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il personale della scuola deve essere equipaggiato per tutti i cambiamenti richiesti dalla modernità,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in modo da vivere e da non subire l’innovazione.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4143380"/>
            <a:ext cx="1143008" cy="1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1299</Words>
  <Application>Microsoft Office PowerPoint</Application>
  <PresentationFormat>Presentazione su schermo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Istituto Comprensivo  “Manicone – Fiorentino”</vt:lpstr>
      <vt:lpstr>I Punti del Piano</vt:lpstr>
      <vt:lpstr>            Storia del PNSD (Punto 2)</vt:lpstr>
      <vt:lpstr>Cos’è (Punto 1)</vt:lpstr>
      <vt:lpstr>Le Risorse (Punto 5)</vt:lpstr>
      <vt:lpstr>   I 4 Pilastri (Punto 3 e 4)</vt:lpstr>
      <vt:lpstr>   I 4 Pilastri (Punto 3 e 4)</vt:lpstr>
      <vt:lpstr>   I 4 Pilastri (Punto 3 e 4)</vt:lpstr>
      <vt:lpstr>   I 4 Pilastri (Punto 3 e 4)</vt:lpstr>
      <vt:lpstr>   I 4 Pilastri (Punto 3 e 4)</vt:lpstr>
      <vt:lpstr>Le Azioni e i Tempi del Piano (Punto 6 e 7)</vt:lpstr>
      <vt:lpstr>Le Azioni e i Tempi del Piano (Punto 6 e 7)</vt:lpstr>
      <vt:lpstr>Le Azioni e i Tempi del Piano (Punto 6 e 7)</vt:lpstr>
      <vt:lpstr>    L’Animatore Digitale</vt:lpstr>
      <vt:lpstr>    L’Animatore Digitale</vt:lpstr>
      <vt:lpstr>Per cominciare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101</cp:revision>
  <dcterms:created xsi:type="dcterms:W3CDTF">2015-12-08T08:41:57Z</dcterms:created>
  <dcterms:modified xsi:type="dcterms:W3CDTF">2015-12-13T16:58:08Z</dcterms:modified>
</cp:coreProperties>
</file>